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2" r:id="rId3"/>
    <p:sldId id="273" r:id="rId4"/>
    <p:sldId id="275" r:id="rId5"/>
    <p:sldId id="283" r:id="rId6"/>
    <p:sldId id="276" r:id="rId7"/>
    <p:sldId id="277" r:id="rId8"/>
    <p:sldId id="278" r:id="rId9"/>
    <p:sldId id="279" r:id="rId10"/>
    <p:sldId id="280" r:id="rId11"/>
    <p:sldId id="281" r:id="rId12"/>
    <p:sldId id="282" r:id="rId13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pos="261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orient="horz" pos="862" userDrawn="1">
          <p15:clr>
            <a:srgbClr val="A4A3A4"/>
          </p15:clr>
        </p15:guide>
        <p15:guide id="8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2308"/>
    <a:srgbClr val="F2F2F2"/>
    <a:srgbClr val="00C300"/>
    <a:srgbClr val="00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6" autoAdjust="0"/>
    <p:restoredTop sz="86444" autoAdjust="0"/>
  </p:normalViewPr>
  <p:slideViewPr>
    <p:cSldViewPr snapToGrid="0">
      <p:cViewPr varScale="1">
        <p:scale>
          <a:sx n="87" d="100"/>
          <a:sy n="87" d="100"/>
        </p:scale>
        <p:origin x="744" y="72"/>
      </p:cViewPr>
      <p:guideLst>
        <p:guide orient="horz" pos="300"/>
        <p:guide pos="302"/>
        <p:guide pos="7378"/>
        <p:guide pos="2615"/>
        <p:guide pos="7219"/>
        <p:guide orient="horz" pos="4020"/>
        <p:guide orient="horz" pos="862"/>
        <p:guide orient="horz" pos="981"/>
      </p:guideLst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-3144" y="-72"/>
      </p:cViewPr>
      <p:guideLst>
        <p:guide orient="horz" pos="2880"/>
        <p:guide pos="2160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150AE-5999-4350-96A8-5765B83B479E}" type="doc">
      <dgm:prSet loTypeId="urn:microsoft.com/office/officeart/2005/8/layout/vProcess5" loCatId="process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3D96832F-369E-4A28-A05B-7779E64E64C4}">
      <dgm:prSet phldrT="[텍스트]" custT="1"/>
      <dgm:spPr>
        <a:ln w="38100">
          <a:solidFill>
            <a:schemeClr val="accent4"/>
          </a:solidFill>
        </a:ln>
      </dgm:spPr>
      <dgm:t>
        <a:bodyPr/>
        <a:lstStyle/>
        <a:p>
          <a:pPr latinLnBrk="1"/>
          <a:r>
            <a:rPr lang="en-US" altLang="ko-KR" sz="1400" b="1" dirty="0"/>
            <a:t>1. UKG (2010.09~2011.06)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/>
            <a:t>소규모 창업</a:t>
          </a:r>
          <a:br>
            <a:rPr lang="en-US" altLang="ko-KR" sz="1400" b="1" dirty="0"/>
          </a:br>
          <a:r>
            <a:rPr lang="en-US" altLang="ko-KR" sz="1400" b="1" dirty="0"/>
            <a:t>   # 3D </a:t>
          </a:r>
          <a:r>
            <a:rPr lang="ko-KR" altLang="en-US" sz="1400" b="1" dirty="0"/>
            <a:t>캐주얼 </a:t>
          </a:r>
          <a:r>
            <a:rPr lang="ko-KR" altLang="en-US" sz="1400" b="1" dirty="0" err="1"/>
            <a:t>모바일</a:t>
          </a:r>
          <a:r>
            <a:rPr lang="ko-KR" altLang="en-US" sz="1400" b="1" dirty="0"/>
            <a:t> 게임 출시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 err="1"/>
            <a:t>전북맛집</a:t>
          </a:r>
          <a:r>
            <a:rPr lang="ko-KR" altLang="en-US" sz="1400" b="1" dirty="0"/>
            <a:t> 출시</a:t>
          </a:r>
          <a:r>
            <a:rPr lang="en-US" altLang="ko-KR" sz="1400" b="1" dirty="0"/>
            <a:t>(</a:t>
          </a:r>
          <a:r>
            <a:rPr lang="ko-KR" altLang="en-US" sz="1400" b="1" dirty="0"/>
            <a:t>전북도청 주관</a:t>
          </a:r>
          <a:r>
            <a:rPr lang="en-US" altLang="ko-KR" sz="1400" b="1" dirty="0"/>
            <a:t>)</a:t>
          </a:r>
          <a:endParaRPr lang="ko-KR" altLang="en-US" sz="1400" dirty="0"/>
        </a:p>
      </dgm:t>
    </dgm:pt>
    <dgm:pt modelId="{F2A88AF5-19FE-48A1-8DDB-FE46EAADF13A}" type="parTrans" cxnId="{9E828C99-ADEE-4485-A1FD-22482744EA91}">
      <dgm:prSet/>
      <dgm:spPr/>
      <dgm:t>
        <a:bodyPr/>
        <a:lstStyle/>
        <a:p>
          <a:pPr latinLnBrk="1"/>
          <a:endParaRPr lang="ko-KR" altLang="en-US" sz="1400"/>
        </a:p>
      </dgm:t>
    </dgm:pt>
    <dgm:pt modelId="{C2246130-CAF0-4778-9022-0F014F95591B}" type="sibTrans" cxnId="{9E828C99-ADEE-4485-A1FD-22482744EA91}">
      <dgm:prSet custT="1"/>
      <dgm:spPr>
        <a:ln w="38100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 sz="1400"/>
        </a:p>
      </dgm:t>
    </dgm:pt>
    <dgm:pt modelId="{2D76E134-34D1-4121-964E-5F74DFE081B7}">
      <dgm:prSet phldrT="[텍스트]" custT="1"/>
      <dgm:spPr>
        <a:ln w="38100">
          <a:solidFill>
            <a:schemeClr val="accent4"/>
          </a:solidFill>
        </a:ln>
      </dgm:spPr>
      <dgm:t>
        <a:bodyPr/>
        <a:lstStyle/>
        <a:p>
          <a:pPr latinLnBrk="1"/>
          <a:r>
            <a:rPr lang="en-US" altLang="ko-KR" sz="1400" b="1" dirty="0"/>
            <a:t>2. </a:t>
          </a:r>
          <a:r>
            <a:rPr lang="ko-KR" altLang="en-US" sz="1400" b="1" dirty="0" err="1"/>
            <a:t>롯데정보통신</a:t>
          </a:r>
          <a:r>
            <a:rPr lang="ko-KR" altLang="en-US" sz="1400" b="1" dirty="0"/>
            <a:t> 카드</a:t>
          </a:r>
          <a:r>
            <a:rPr lang="en-US" altLang="ko-KR" sz="1400" b="1" dirty="0"/>
            <a:t>IS</a:t>
          </a:r>
          <a:r>
            <a:rPr lang="ko-KR" altLang="en-US" sz="1400" b="1" dirty="0"/>
            <a:t>팀 채널파트</a:t>
          </a:r>
          <a:r>
            <a:rPr lang="en-US" altLang="ko-KR" sz="1400" b="1" dirty="0"/>
            <a:t>(2011.07 ~ 2016.08)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/>
            <a:t>카드</a:t>
          </a:r>
          <a:r>
            <a:rPr lang="en-US" altLang="ko-KR" sz="1400" b="1" dirty="0"/>
            <a:t>IS</a:t>
          </a:r>
          <a:r>
            <a:rPr lang="ko-KR" altLang="en-US" sz="1400" b="1" dirty="0"/>
            <a:t>팀 채널파트 인터넷업무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 err="1"/>
            <a:t>롯데카드</a:t>
          </a:r>
          <a:r>
            <a:rPr lang="ko-KR" altLang="en-US" sz="1400" b="1" dirty="0"/>
            <a:t> 홈페이지</a:t>
          </a:r>
          <a:r>
            <a:rPr lang="en-US" altLang="ko-KR" sz="1400" b="1" dirty="0"/>
            <a:t>/</a:t>
          </a:r>
          <a:r>
            <a:rPr lang="ko-KR" altLang="en-US" sz="1400" b="1" dirty="0" err="1"/>
            <a:t>모바일웹</a:t>
          </a:r>
          <a:r>
            <a:rPr lang="ko-KR" altLang="en-US" sz="1400" b="1" dirty="0"/>
            <a:t> 개발 및 운영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/>
            <a:t>인터넷 업무리더</a:t>
          </a:r>
          <a:r>
            <a:rPr lang="en-US" altLang="ko-KR" sz="1400" b="1" dirty="0"/>
            <a:t>, </a:t>
          </a:r>
          <a:r>
            <a:rPr lang="ko-KR" altLang="en-US" sz="1400" b="1" dirty="0"/>
            <a:t>주요프로젝트 </a:t>
          </a:r>
          <a:r>
            <a:rPr lang="en-US" altLang="ko-KR" sz="1400" b="1" dirty="0"/>
            <a:t>PL(Project Leader)</a:t>
          </a:r>
          <a:endParaRPr lang="ko-KR" altLang="en-US" sz="1400" dirty="0"/>
        </a:p>
      </dgm:t>
    </dgm:pt>
    <dgm:pt modelId="{D5000E63-BAA5-4C69-86BF-FEAA0036A438}" type="parTrans" cxnId="{78E6FEC4-1408-4CB9-BDD6-58A79F6C7852}">
      <dgm:prSet/>
      <dgm:spPr/>
      <dgm:t>
        <a:bodyPr/>
        <a:lstStyle/>
        <a:p>
          <a:pPr latinLnBrk="1"/>
          <a:endParaRPr lang="ko-KR" altLang="en-US" sz="1400"/>
        </a:p>
      </dgm:t>
    </dgm:pt>
    <dgm:pt modelId="{B7AE607D-0343-458B-A810-9D3A2C1C4B9C}" type="sibTrans" cxnId="{78E6FEC4-1408-4CB9-BDD6-58A79F6C7852}">
      <dgm:prSet custT="1"/>
      <dgm:spPr>
        <a:ln w="38100">
          <a:solidFill>
            <a:schemeClr val="accent4"/>
          </a:solidFill>
        </a:ln>
      </dgm:spPr>
      <dgm:t>
        <a:bodyPr/>
        <a:lstStyle/>
        <a:p>
          <a:pPr latinLnBrk="1"/>
          <a:endParaRPr lang="ko-KR" altLang="en-US" sz="1400"/>
        </a:p>
      </dgm:t>
    </dgm:pt>
    <dgm:pt modelId="{CD97A9D4-7AFF-4681-93D8-50570C00AD0E}">
      <dgm:prSet phldrT="[텍스트]" custT="1"/>
      <dgm:spPr>
        <a:ln w="38100">
          <a:solidFill>
            <a:schemeClr val="accent4"/>
          </a:solidFill>
        </a:ln>
      </dgm:spPr>
      <dgm:t>
        <a:bodyPr/>
        <a:lstStyle/>
        <a:p>
          <a:pPr latinLnBrk="1"/>
          <a:r>
            <a:rPr lang="en-US" altLang="ko-KR" sz="1400" b="1" dirty="0"/>
            <a:t>3. </a:t>
          </a:r>
          <a:r>
            <a:rPr lang="ko-KR" altLang="en-US" sz="1400" b="1" dirty="0" err="1"/>
            <a:t>롯데정보통신</a:t>
          </a:r>
          <a:r>
            <a:rPr lang="ko-KR" altLang="en-US" sz="1400" b="1" dirty="0"/>
            <a:t> 카드</a:t>
          </a:r>
          <a:r>
            <a:rPr lang="en-US" altLang="ko-KR" sz="1400" b="1" dirty="0"/>
            <a:t>IS</a:t>
          </a:r>
          <a:r>
            <a:rPr lang="ko-KR" altLang="en-US" sz="1400" b="1" dirty="0"/>
            <a:t>팀 경영지원파트</a:t>
          </a:r>
          <a:r>
            <a:rPr lang="en-US" altLang="ko-KR" sz="1400" b="1" dirty="0"/>
            <a:t>(2016.09 ~ </a:t>
          </a:r>
          <a:r>
            <a:rPr lang="ko-KR" altLang="en-US" sz="1400" b="1" dirty="0"/>
            <a:t>현재</a:t>
          </a:r>
          <a:r>
            <a:rPr lang="en-US" altLang="ko-KR" sz="1400" b="1" dirty="0"/>
            <a:t>)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/>
            <a:t>카드</a:t>
          </a:r>
          <a:r>
            <a:rPr lang="en-US" altLang="ko-KR" sz="1400" b="1" dirty="0"/>
            <a:t>IS</a:t>
          </a:r>
          <a:r>
            <a:rPr lang="ko-KR" altLang="en-US" sz="1400" b="1" dirty="0"/>
            <a:t>팀 경영지원파트 인사업무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 err="1"/>
            <a:t>롯데카드</a:t>
          </a:r>
          <a:r>
            <a:rPr lang="ko-KR" altLang="en-US" sz="1400" b="1" dirty="0"/>
            <a:t> 인사시스템</a:t>
          </a:r>
          <a:r>
            <a:rPr lang="en-US" altLang="ko-KR" sz="1400" b="1" dirty="0"/>
            <a:t>(e-HR)</a:t>
          </a:r>
          <a:r>
            <a:rPr lang="ko-KR" altLang="en-US" sz="1400" b="1" dirty="0"/>
            <a:t> 개발 및 운영</a:t>
          </a:r>
          <a:br>
            <a:rPr lang="en-US" altLang="ko-KR" sz="1400" b="1" dirty="0"/>
          </a:br>
          <a:r>
            <a:rPr lang="en-US" altLang="ko-KR" sz="1400" b="1" dirty="0"/>
            <a:t>   # </a:t>
          </a:r>
          <a:r>
            <a:rPr lang="ko-KR" altLang="en-US" sz="1400" b="1" dirty="0"/>
            <a:t>인사 업무리더</a:t>
          </a:r>
          <a:endParaRPr lang="ko-KR" altLang="en-US" sz="1400" dirty="0"/>
        </a:p>
      </dgm:t>
    </dgm:pt>
    <dgm:pt modelId="{F3D2DE85-6F86-493B-AD84-9C47D560DAE7}" type="parTrans" cxnId="{5D1C9FA8-339E-4377-8C62-0EA45FE1E085}">
      <dgm:prSet/>
      <dgm:spPr/>
      <dgm:t>
        <a:bodyPr/>
        <a:lstStyle/>
        <a:p>
          <a:pPr latinLnBrk="1"/>
          <a:endParaRPr lang="ko-KR" altLang="en-US" sz="1400"/>
        </a:p>
      </dgm:t>
    </dgm:pt>
    <dgm:pt modelId="{100CA2A4-EB3C-44A5-85A3-8D96F2675D5C}" type="sibTrans" cxnId="{5D1C9FA8-339E-4377-8C62-0EA45FE1E085}">
      <dgm:prSet/>
      <dgm:spPr/>
      <dgm:t>
        <a:bodyPr/>
        <a:lstStyle/>
        <a:p>
          <a:pPr latinLnBrk="1"/>
          <a:endParaRPr lang="ko-KR" altLang="en-US" sz="1400"/>
        </a:p>
      </dgm:t>
    </dgm:pt>
    <dgm:pt modelId="{A6C42AE6-2BDC-4817-B207-135DF82934CA}" type="pres">
      <dgm:prSet presAssocID="{228150AE-5999-4350-96A8-5765B83B479E}" presName="outerComposite" presStyleCnt="0">
        <dgm:presLayoutVars>
          <dgm:chMax val="5"/>
          <dgm:dir/>
          <dgm:resizeHandles val="exact"/>
        </dgm:presLayoutVars>
      </dgm:prSet>
      <dgm:spPr/>
    </dgm:pt>
    <dgm:pt modelId="{8248871B-D780-4D9A-935C-45AC2D90AAF6}" type="pres">
      <dgm:prSet presAssocID="{228150AE-5999-4350-96A8-5765B83B479E}" presName="dummyMaxCanvas" presStyleCnt="0">
        <dgm:presLayoutVars/>
      </dgm:prSet>
      <dgm:spPr/>
    </dgm:pt>
    <dgm:pt modelId="{84638AEE-94A9-4FDB-880B-A2DC64F7A766}" type="pres">
      <dgm:prSet presAssocID="{228150AE-5999-4350-96A8-5765B83B479E}" presName="ThreeNodes_1" presStyleLbl="node1" presStyleIdx="0" presStyleCnt="3" custLinFactNeighborY="-2930">
        <dgm:presLayoutVars>
          <dgm:bulletEnabled val="1"/>
        </dgm:presLayoutVars>
      </dgm:prSet>
      <dgm:spPr/>
    </dgm:pt>
    <dgm:pt modelId="{374C39DE-F414-447D-9045-E158FE0BFCC3}" type="pres">
      <dgm:prSet presAssocID="{228150AE-5999-4350-96A8-5765B83B479E}" presName="ThreeNodes_2" presStyleLbl="node1" presStyleIdx="1" presStyleCnt="3">
        <dgm:presLayoutVars>
          <dgm:bulletEnabled val="1"/>
        </dgm:presLayoutVars>
      </dgm:prSet>
      <dgm:spPr/>
    </dgm:pt>
    <dgm:pt modelId="{DF3989EF-A5CC-4F89-AD13-89503A1C9FB5}" type="pres">
      <dgm:prSet presAssocID="{228150AE-5999-4350-96A8-5765B83B479E}" presName="ThreeNodes_3" presStyleLbl="node1" presStyleIdx="2" presStyleCnt="3">
        <dgm:presLayoutVars>
          <dgm:bulletEnabled val="1"/>
        </dgm:presLayoutVars>
      </dgm:prSet>
      <dgm:spPr/>
    </dgm:pt>
    <dgm:pt modelId="{C8C0FD2E-E167-4C6A-B4B1-2693538FFF23}" type="pres">
      <dgm:prSet presAssocID="{228150AE-5999-4350-96A8-5765B83B479E}" presName="ThreeConn_1-2" presStyleLbl="fgAccFollowNode1" presStyleIdx="0" presStyleCnt="2">
        <dgm:presLayoutVars>
          <dgm:bulletEnabled val="1"/>
        </dgm:presLayoutVars>
      </dgm:prSet>
      <dgm:spPr/>
    </dgm:pt>
    <dgm:pt modelId="{EC262D30-36B2-491B-B974-AB4014770CED}" type="pres">
      <dgm:prSet presAssocID="{228150AE-5999-4350-96A8-5765B83B479E}" presName="ThreeConn_2-3" presStyleLbl="fgAccFollowNode1" presStyleIdx="1" presStyleCnt="2">
        <dgm:presLayoutVars>
          <dgm:bulletEnabled val="1"/>
        </dgm:presLayoutVars>
      </dgm:prSet>
      <dgm:spPr/>
    </dgm:pt>
    <dgm:pt modelId="{B3FD871A-02E2-4275-ABC4-D94E47B7967D}" type="pres">
      <dgm:prSet presAssocID="{228150AE-5999-4350-96A8-5765B83B479E}" presName="ThreeNodes_1_text" presStyleLbl="node1" presStyleIdx="2" presStyleCnt="3">
        <dgm:presLayoutVars>
          <dgm:bulletEnabled val="1"/>
        </dgm:presLayoutVars>
      </dgm:prSet>
      <dgm:spPr/>
    </dgm:pt>
    <dgm:pt modelId="{B9134F59-FDF4-47B3-9FCC-38AD95E5A055}" type="pres">
      <dgm:prSet presAssocID="{228150AE-5999-4350-96A8-5765B83B479E}" presName="ThreeNodes_2_text" presStyleLbl="node1" presStyleIdx="2" presStyleCnt="3">
        <dgm:presLayoutVars>
          <dgm:bulletEnabled val="1"/>
        </dgm:presLayoutVars>
      </dgm:prSet>
      <dgm:spPr/>
    </dgm:pt>
    <dgm:pt modelId="{74AB33A8-C153-4A84-AAF8-B019A693B8E1}" type="pres">
      <dgm:prSet presAssocID="{228150AE-5999-4350-96A8-5765B83B47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160DD1A-75D6-44EA-9E73-F76ECAEB8C34}" type="presOf" srcId="{228150AE-5999-4350-96A8-5765B83B479E}" destId="{A6C42AE6-2BDC-4817-B207-135DF82934CA}" srcOrd="0" destOrd="0" presId="urn:microsoft.com/office/officeart/2005/8/layout/vProcess5"/>
    <dgm:cxn modelId="{04F4AD28-54A9-4697-9843-576EDCB79F5F}" type="presOf" srcId="{2D76E134-34D1-4121-964E-5F74DFE081B7}" destId="{B9134F59-FDF4-47B3-9FCC-38AD95E5A055}" srcOrd="1" destOrd="0" presId="urn:microsoft.com/office/officeart/2005/8/layout/vProcess5"/>
    <dgm:cxn modelId="{FC127A5C-242C-4820-821B-4527A02B51D1}" type="presOf" srcId="{3D96832F-369E-4A28-A05B-7779E64E64C4}" destId="{B3FD871A-02E2-4275-ABC4-D94E47B7967D}" srcOrd="1" destOrd="0" presId="urn:microsoft.com/office/officeart/2005/8/layout/vProcess5"/>
    <dgm:cxn modelId="{A9603E41-21FF-4AD8-9762-7EA01224587E}" type="presOf" srcId="{CD97A9D4-7AFF-4681-93D8-50570C00AD0E}" destId="{74AB33A8-C153-4A84-AAF8-B019A693B8E1}" srcOrd="1" destOrd="0" presId="urn:microsoft.com/office/officeart/2005/8/layout/vProcess5"/>
    <dgm:cxn modelId="{9E828C99-ADEE-4485-A1FD-22482744EA91}" srcId="{228150AE-5999-4350-96A8-5765B83B479E}" destId="{3D96832F-369E-4A28-A05B-7779E64E64C4}" srcOrd="0" destOrd="0" parTransId="{F2A88AF5-19FE-48A1-8DDB-FE46EAADF13A}" sibTransId="{C2246130-CAF0-4778-9022-0F014F95591B}"/>
    <dgm:cxn modelId="{5D1C9FA8-339E-4377-8C62-0EA45FE1E085}" srcId="{228150AE-5999-4350-96A8-5765B83B479E}" destId="{CD97A9D4-7AFF-4681-93D8-50570C00AD0E}" srcOrd="2" destOrd="0" parTransId="{F3D2DE85-6F86-493B-AD84-9C47D560DAE7}" sibTransId="{100CA2A4-EB3C-44A5-85A3-8D96F2675D5C}"/>
    <dgm:cxn modelId="{294A99AC-3CEC-42F1-96D1-E1AD9AABCA6A}" type="presOf" srcId="{2D76E134-34D1-4121-964E-5F74DFE081B7}" destId="{374C39DE-F414-447D-9045-E158FE0BFCC3}" srcOrd="0" destOrd="0" presId="urn:microsoft.com/office/officeart/2005/8/layout/vProcess5"/>
    <dgm:cxn modelId="{363E6BB1-833D-4FFA-B4E2-51EFCE27ED87}" type="presOf" srcId="{B7AE607D-0343-458B-A810-9D3A2C1C4B9C}" destId="{EC262D30-36B2-491B-B974-AB4014770CED}" srcOrd="0" destOrd="0" presId="urn:microsoft.com/office/officeart/2005/8/layout/vProcess5"/>
    <dgm:cxn modelId="{B27F3EB9-070B-473C-B589-8556311E963D}" type="presOf" srcId="{CD97A9D4-7AFF-4681-93D8-50570C00AD0E}" destId="{DF3989EF-A5CC-4F89-AD13-89503A1C9FB5}" srcOrd="0" destOrd="0" presId="urn:microsoft.com/office/officeart/2005/8/layout/vProcess5"/>
    <dgm:cxn modelId="{78E6FEC4-1408-4CB9-BDD6-58A79F6C7852}" srcId="{228150AE-5999-4350-96A8-5765B83B479E}" destId="{2D76E134-34D1-4121-964E-5F74DFE081B7}" srcOrd="1" destOrd="0" parTransId="{D5000E63-BAA5-4C69-86BF-FEAA0036A438}" sibTransId="{B7AE607D-0343-458B-A810-9D3A2C1C4B9C}"/>
    <dgm:cxn modelId="{343BF1DE-0FA3-4C94-BF06-F91E11F77110}" type="presOf" srcId="{C2246130-CAF0-4778-9022-0F014F95591B}" destId="{C8C0FD2E-E167-4C6A-B4B1-2693538FFF23}" srcOrd="0" destOrd="0" presId="urn:microsoft.com/office/officeart/2005/8/layout/vProcess5"/>
    <dgm:cxn modelId="{664A03E3-8389-4DC1-A29B-0AC652372358}" type="presOf" srcId="{3D96832F-369E-4A28-A05B-7779E64E64C4}" destId="{84638AEE-94A9-4FDB-880B-A2DC64F7A766}" srcOrd="0" destOrd="0" presId="urn:microsoft.com/office/officeart/2005/8/layout/vProcess5"/>
    <dgm:cxn modelId="{4B27C2E4-83E0-4014-80FE-59B1CB8E9805}" type="presParOf" srcId="{A6C42AE6-2BDC-4817-B207-135DF82934CA}" destId="{8248871B-D780-4D9A-935C-45AC2D90AAF6}" srcOrd="0" destOrd="0" presId="urn:microsoft.com/office/officeart/2005/8/layout/vProcess5"/>
    <dgm:cxn modelId="{30686DE5-D21D-4F29-951C-2DCFE4F308B1}" type="presParOf" srcId="{A6C42AE6-2BDC-4817-B207-135DF82934CA}" destId="{84638AEE-94A9-4FDB-880B-A2DC64F7A766}" srcOrd="1" destOrd="0" presId="urn:microsoft.com/office/officeart/2005/8/layout/vProcess5"/>
    <dgm:cxn modelId="{7293C41C-6B08-4C2A-B58C-D60A176CF3C0}" type="presParOf" srcId="{A6C42AE6-2BDC-4817-B207-135DF82934CA}" destId="{374C39DE-F414-447D-9045-E158FE0BFCC3}" srcOrd="2" destOrd="0" presId="urn:microsoft.com/office/officeart/2005/8/layout/vProcess5"/>
    <dgm:cxn modelId="{5E789256-B24C-4ECE-A624-E40BDB66D5EF}" type="presParOf" srcId="{A6C42AE6-2BDC-4817-B207-135DF82934CA}" destId="{DF3989EF-A5CC-4F89-AD13-89503A1C9FB5}" srcOrd="3" destOrd="0" presId="urn:microsoft.com/office/officeart/2005/8/layout/vProcess5"/>
    <dgm:cxn modelId="{FFBEE72F-B4E3-4D4F-BE5C-66924778CA5F}" type="presParOf" srcId="{A6C42AE6-2BDC-4817-B207-135DF82934CA}" destId="{C8C0FD2E-E167-4C6A-B4B1-2693538FFF23}" srcOrd="4" destOrd="0" presId="urn:microsoft.com/office/officeart/2005/8/layout/vProcess5"/>
    <dgm:cxn modelId="{E0B03C22-1A3D-425E-8878-1C19B5C03098}" type="presParOf" srcId="{A6C42AE6-2BDC-4817-B207-135DF82934CA}" destId="{EC262D30-36B2-491B-B974-AB4014770CED}" srcOrd="5" destOrd="0" presId="urn:microsoft.com/office/officeart/2005/8/layout/vProcess5"/>
    <dgm:cxn modelId="{DAF58FAB-347F-428D-9C2A-AE9B2E299EA8}" type="presParOf" srcId="{A6C42AE6-2BDC-4817-B207-135DF82934CA}" destId="{B3FD871A-02E2-4275-ABC4-D94E47B7967D}" srcOrd="6" destOrd="0" presId="urn:microsoft.com/office/officeart/2005/8/layout/vProcess5"/>
    <dgm:cxn modelId="{49C17917-1A11-4524-96FF-1BBFE9B28398}" type="presParOf" srcId="{A6C42AE6-2BDC-4817-B207-135DF82934CA}" destId="{B9134F59-FDF4-47B3-9FCC-38AD95E5A055}" srcOrd="7" destOrd="0" presId="urn:microsoft.com/office/officeart/2005/8/layout/vProcess5"/>
    <dgm:cxn modelId="{A0AC61A9-1650-4B06-95E1-CF2773DA1189}" type="presParOf" srcId="{A6C42AE6-2BDC-4817-B207-135DF82934CA}" destId="{74AB33A8-C153-4A84-AAF8-B019A693B8E1}" srcOrd="8" destOrd="0" presId="urn:microsoft.com/office/officeart/2005/8/layout/vProcess5"/>
  </dgm:cxnLst>
  <dgm:bg/>
  <dgm:whole>
    <a:ln w="76200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38AEE-94A9-4FDB-880B-A2DC64F7A766}">
      <dsp:nvSpPr>
        <dsp:cNvPr id="0" name=""/>
        <dsp:cNvSpPr/>
      </dsp:nvSpPr>
      <dsp:spPr>
        <a:xfrm>
          <a:off x="0" y="0"/>
          <a:ext cx="6908800" cy="1591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1. UKG (2010.09~2011.06)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/>
            <a:t>소규모 창업</a:t>
          </a:r>
          <a:br>
            <a:rPr lang="en-US" altLang="ko-KR" sz="1400" b="1" kern="1200" dirty="0"/>
          </a:br>
          <a:r>
            <a:rPr lang="en-US" altLang="ko-KR" sz="1400" b="1" kern="1200" dirty="0"/>
            <a:t>   # 3D </a:t>
          </a:r>
          <a:r>
            <a:rPr lang="ko-KR" altLang="en-US" sz="1400" b="1" kern="1200" dirty="0"/>
            <a:t>캐주얼 </a:t>
          </a:r>
          <a:r>
            <a:rPr lang="ko-KR" altLang="en-US" sz="1400" b="1" kern="1200" dirty="0" err="1"/>
            <a:t>모바일</a:t>
          </a:r>
          <a:r>
            <a:rPr lang="ko-KR" altLang="en-US" sz="1400" b="1" kern="1200" dirty="0"/>
            <a:t> 게임 출시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 err="1"/>
            <a:t>전북맛집</a:t>
          </a:r>
          <a:r>
            <a:rPr lang="ko-KR" altLang="en-US" sz="1400" b="1" kern="1200" dirty="0"/>
            <a:t> 출시</a:t>
          </a:r>
          <a:r>
            <a:rPr lang="en-US" altLang="ko-KR" sz="1400" b="1" kern="1200" dirty="0"/>
            <a:t>(</a:t>
          </a:r>
          <a:r>
            <a:rPr lang="ko-KR" altLang="en-US" sz="1400" b="1" kern="1200" dirty="0"/>
            <a:t>전북도청 주관</a:t>
          </a:r>
          <a:r>
            <a:rPr lang="en-US" altLang="ko-KR" sz="1400" b="1" kern="1200" dirty="0"/>
            <a:t>)</a:t>
          </a:r>
          <a:endParaRPr lang="ko-KR" altLang="en-US" sz="1400" kern="1200" dirty="0"/>
        </a:p>
      </dsp:txBody>
      <dsp:txXfrm>
        <a:off x="46617" y="46617"/>
        <a:ext cx="5191310" cy="1498393"/>
      </dsp:txXfrm>
    </dsp:sp>
    <dsp:sp modelId="{374C39DE-F414-447D-9045-E158FE0BFCC3}">
      <dsp:nvSpPr>
        <dsp:cNvPr id="0" name=""/>
        <dsp:cNvSpPr/>
      </dsp:nvSpPr>
      <dsp:spPr>
        <a:xfrm>
          <a:off x="609599" y="1856898"/>
          <a:ext cx="6908800" cy="1591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2. </a:t>
          </a:r>
          <a:r>
            <a:rPr lang="ko-KR" altLang="en-US" sz="1400" b="1" kern="1200" dirty="0" err="1"/>
            <a:t>롯데정보통신</a:t>
          </a:r>
          <a:r>
            <a:rPr lang="ko-KR" altLang="en-US" sz="1400" b="1" kern="1200" dirty="0"/>
            <a:t> 카드</a:t>
          </a:r>
          <a:r>
            <a:rPr lang="en-US" altLang="ko-KR" sz="1400" b="1" kern="1200" dirty="0"/>
            <a:t>IS</a:t>
          </a:r>
          <a:r>
            <a:rPr lang="ko-KR" altLang="en-US" sz="1400" b="1" kern="1200" dirty="0"/>
            <a:t>팀 채널파트</a:t>
          </a:r>
          <a:r>
            <a:rPr lang="en-US" altLang="ko-KR" sz="1400" b="1" kern="1200" dirty="0"/>
            <a:t>(2011.07 ~ 2016.08)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/>
            <a:t>카드</a:t>
          </a:r>
          <a:r>
            <a:rPr lang="en-US" altLang="ko-KR" sz="1400" b="1" kern="1200" dirty="0"/>
            <a:t>IS</a:t>
          </a:r>
          <a:r>
            <a:rPr lang="ko-KR" altLang="en-US" sz="1400" b="1" kern="1200" dirty="0"/>
            <a:t>팀 채널파트 인터넷업무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 err="1"/>
            <a:t>롯데카드</a:t>
          </a:r>
          <a:r>
            <a:rPr lang="ko-KR" altLang="en-US" sz="1400" b="1" kern="1200" dirty="0"/>
            <a:t> 홈페이지</a:t>
          </a:r>
          <a:r>
            <a:rPr lang="en-US" altLang="ko-KR" sz="1400" b="1" kern="1200" dirty="0"/>
            <a:t>/</a:t>
          </a:r>
          <a:r>
            <a:rPr lang="ko-KR" altLang="en-US" sz="1400" b="1" kern="1200" dirty="0" err="1"/>
            <a:t>모바일웹</a:t>
          </a:r>
          <a:r>
            <a:rPr lang="ko-KR" altLang="en-US" sz="1400" b="1" kern="1200" dirty="0"/>
            <a:t> 개발 및 운영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/>
            <a:t>인터넷 업무리더</a:t>
          </a:r>
          <a:r>
            <a:rPr lang="en-US" altLang="ko-KR" sz="1400" b="1" kern="1200" dirty="0"/>
            <a:t>, </a:t>
          </a:r>
          <a:r>
            <a:rPr lang="ko-KR" altLang="en-US" sz="1400" b="1" kern="1200" dirty="0"/>
            <a:t>주요프로젝트 </a:t>
          </a:r>
          <a:r>
            <a:rPr lang="en-US" altLang="ko-KR" sz="1400" b="1" kern="1200" dirty="0"/>
            <a:t>PL(Project Leader)</a:t>
          </a:r>
          <a:endParaRPr lang="ko-KR" altLang="en-US" sz="1400" kern="1200" dirty="0"/>
        </a:p>
      </dsp:txBody>
      <dsp:txXfrm>
        <a:off x="656216" y="1903515"/>
        <a:ext cx="5171408" cy="1498393"/>
      </dsp:txXfrm>
    </dsp:sp>
    <dsp:sp modelId="{DF3989EF-A5CC-4F89-AD13-89503A1C9FB5}">
      <dsp:nvSpPr>
        <dsp:cNvPr id="0" name=""/>
        <dsp:cNvSpPr/>
      </dsp:nvSpPr>
      <dsp:spPr>
        <a:xfrm>
          <a:off x="1219199" y="3713796"/>
          <a:ext cx="6908800" cy="15916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/>
            <a:t>3. </a:t>
          </a:r>
          <a:r>
            <a:rPr lang="ko-KR" altLang="en-US" sz="1400" b="1" kern="1200" dirty="0" err="1"/>
            <a:t>롯데정보통신</a:t>
          </a:r>
          <a:r>
            <a:rPr lang="ko-KR" altLang="en-US" sz="1400" b="1" kern="1200" dirty="0"/>
            <a:t> 카드</a:t>
          </a:r>
          <a:r>
            <a:rPr lang="en-US" altLang="ko-KR" sz="1400" b="1" kern="1200" dirty="0"/>
            <a:t>IS</a:t>
          </a:r>
          <a:r>
            <a:rPr lang="ko-KR" altLang="en-US" sz="1400" b="1" kern="1200" dirty="0"/>
            <a:t>팀 경영지원파트</a:t>
          </a:r>
          <a:r>
            <a:rPr lang="en-US" altLang="ko-KR" sz="1400" b="1" kern="1200" dirty="0"/>
            <a:t>(2016.09 ~ </a:t>
          </a:r>
          <a:r>
            <a:rPr lang="ko-KR" altLang="en-US" sz="1400" b="1" kern="1200" dirty="0"/>
            <a:t>현재</a:t>
          </a:r>
          <a:r>
            <a:rPr lang="en-US" altLang="ko-KR" sz="1400" b="1" kern="1200" dirty="0"/>
            <a:t>)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/>
            <a:t>카드</a:t>
          </a:r>
          <a:r>
            <a:rPr lang="en-US" altLang="ko-KR" sz="1400" b="1" kern="1200" dirty="0"/>
            <a:t>IS</a:t>
          </a:r>
          <a:r>
            <a:rPr lang="ko-KR" altLang="en-US" sz="1400" b="1" kern="1200" dirty="0"/>
            <a:t>팀 경영지원파트 인사업무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 err="1"/>
            <a:t>롯데카드</a:t>
          </a:r>
          <a:r>
            <a:rPr lang="ko-KR" altLang="en-US" sz="1400" b="1" kern="1200" dirty="0"/>
            <a:t> 인사시스템</a:t>
          </a:r>
          <a:r>
            <a:rPr lang="en-US" altLang="ko-KR" sz="1400" b="1" kern="1200" dirty="0"/>
            <a:t>(e-HR)</a:t>
          </a:r>
          <a:r>
            <a:rPr lang="ko-KR" altLang="en-US" sz="1400" b="1" kern="1200" dirty="0"/>
            <a:t> 개발 및 운영</a:t>
          </a:r>
          <a:br>
            <a:rPr lang="en-US" altLang="ko-KR" sz="1400" b="1" kern="1200" dirty="0"/>
          </a:br>
          <a:r>
            <a:rPr lang="en-US" altLang="ko-KR" sz="1400" b="1" kern="1200" dirty="0"/>
            <a:t>   # </a:t>
          </a:r>
          <a:r>
            <a:rPr lang="ko-KR" altLang="en-US" sz="1400" b="1" kern="1200" dirty="0"/>
            <a:t>인사 업무리더</a:t>
          </a:r>
          <a:endParaRPr lang="ko-KR" altLang="en-US" sz="1400" kern="1200" dirty="0"/>
        </a:p>
      </dsp:txBody>
      <dsp:txXfrm>
        <a:off x="1265816" y="3760413"/>
        <a:ext cx="5171408" cy="1498393"/>
      </dsp:txXfrm>
    </dsp:sp>
    <dsp:sp modelId="{C8C0FD2E-E167-4C6A-B4B1-2693538FFF23}">
      <dsp:nvSpPr>
        <dsp:cNvPr id="0" name=""/>
        <dsp:cNvSpPr/>
      </dsp:nvSpPr>
      <dsp:spPr>
        <a:xfrm>
          <a:off x="5874242" y="1206983"/>
          <a:ext cx="1034557" cy="103455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107017" y="1206983"/>
        <a:ext cx="569007" cy="778504"/>
      </dsp:txXfrm>
    </dsp:sp>
    <dsp:sp modelId="{EC262D30-36B2-491B-B974-AB4014770CED}">
      <dsp:nvSpPr>
        <dsp:cNvPr id="0" name=""/>
        <dsp:cNvSpPr/>
      </dsp:nvSpPr>
      <dsp:spPr>
        <a:xfrm>
          <a:off x="6483842" y="3053271"/>
          <a:ext cx="1034557" cy="1034557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400" kern="1200"/>
        </a:p>
      </dsp:txBody>
      <dsp:txXfrm>
        <a:off x="6716617" y="3053271"/>
        <a:ext cx="569007" cy="77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920F9C2-DB4A-4602-8088-C9373A30685B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1008C40-291E-4A62-85C2-2781C2A482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F24E2B4-8873-4B80-9217-C75A02E012E7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A75876C-5910-45A0-9B77-1637692A51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5876C-5910-45A0-9B77-1637692A51F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5876C-5910-45A0-9B77-1637692A51F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75876C-5910-45A0-9B77-1637692A51F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1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6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9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0" y="-14166"/>
            <a:ext cx="3411997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1" y="384176"/>
            <a:ext cx="2705100" cy="1206500"/>
          </a:xfrm>
        </p:spPr>
        <p:txBody>
          <a:bodyPr>
            <a:noAutofit/>
          </a:bodyPr>
          <a:lstStyle>
            <a:lvl1pPr>
              <a:defRPr sz="4400" b="1">
                <a:latin typeface="+mj-lt"/>
              </a:defRPr>
            </a:lvl1pPr>
          </a:lstStyle>
          <a:p>
            <a:r>
              <a:rPr lang="ko-KR" altLang="en-US" dirty="0"/>
              <a:t>마스터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6656" y="577813"/>
            <a:ext cx="7686675" cy="5033963"/>
          </a:xfrm>
        </p:spPr>
        <p:txBody>
          <a:bodyPr/>
          <a:lstStyle>
            <a:lvl1pPr>
              <a:lnSpc>
                <a:spcPct val="150000"/>
              </a:lnSpc>
              <a:defRPr b="1">
                <a:latin typeface="+mj-lt"/>
              </a:defRPr>
            </a:lvl1pPr>
            <a:lvl2pPr>
              <a:lnSpc>
                <a:spcPct val="150000"/>
              </a:lnSpc>
              <a:defRPr b="1">
                <a:latin typeface="+mj-lt"/>
              </a:defRPr>
            </a:lvl2pPr>
            <a:lvl3pPr>
              <a:lnSpc>
                <a:spcPct val="150000"/>
              </a:lnSpc>
              <a:defRPr b="1">
                <a:latin typeface="+mj-lt"/>
              </a:defRPr>
            </a:lvl3pPr>
            <a:lvl4pPr>
              <a:lnSpc>
                <a:spcPct val="150000"/>
              </a:lnSpc>
              <a:defRPr b="1">
                <a:latin typeface="+mj-lt"/>
              </a:defRPr>
            </a:lvl4pPr>
            <a:lvl5pPr>
              <a:lnSpc>
                <a:spcPct val="150000"/>
              </a:lnSpc>
              <a:defRPr b="1">
                <a:latin typeface="+mj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6" name="제목 1"/>
          <p:cNvSpPr txBox="1">
            <a:spLocks/>
          </p:cNvSpPr>
          <p:nvPr userDrawn="1"/>
        </p:nvSpPr>
        <p:spPr>
          <a:xfrm>
            <a:off x="333376" y="2051051"/>
            <a:ext cx="2705100" cy="52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="1">
                <a:latin typeface="+mj-lt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#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키워드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5D845F-BE11-498D-9E30-ABB24F397F58}"/>
              </a:ext>
            </a:extLst>
          </p:cNvPr>
          <p:cNvGrpSpPr/>
          <p:nvPr userDrawn="1"/>
        </p:nvGrpSpPr>
        <p:grpSpPr>
          <a:xfrm>
            <a:off x="659271" y="3930730"/>
            <a:ext cx="2093453" cy="2095528"/>
            <a:chOff x="596561" y="4274942"/>
            <a:chExt cx="2093453" cy="2095528"/>
          </a:xfrm>
        </p:grpSpPr>
        <p:pic>
          <p:nvPicPr>
            <p:cNvPr id="5" name="그래픽 4" descr="컴퓨터">
              <a:extLst>
                <a:ext uri="{FF2B5EF4-FFF2-40B4-BE49-F238E27FC236}">
                  <a16:creationId xmlns:a16="http://schemas.microsoft.com/office/drawing/2014/main" id="{E27ABE5B-DF39-4A1D-9609-3D7FD2D1D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561" y="4274942"/>
              <a:ext cx="914400" cy="914400"/>
            </a:xfrm>
            <a:prstGeom prst="rect">
              <a:avLst/>
            </a:prstGeom>
          </p:spPr>
        </p:pic>
        <p:pic>
          <p:nvPicPr>
            <p:cNvPr id="7" name="그래픽 6" descr="셀 타워">
              <a:extLst>
                <a:ext uri="{FF2B5EF4-FFF2-40B4-BE49-F238E27FC236}">
                  <a16:creationId xmlns:a16="http://schemas.microsoft.com/office/drawing/2014/main" id="{11F41D8B-378C-4A68-B520-049B674717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75614" y="5456070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클라우드 컴퓨팅">
              <a:extLst>
                <a:ext uri="{FF2B5EF4-FFF2-40B4-BE49-F238E27FC236}">
                  <a16:creationId xmlns:a16="http://schemas.microsoft.com/office/drawing/2014/main" id="{7C2B6046-4F6B-47B0-AD7B-329DC039F4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75614" y="4274942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로봇">
              <a:extLst>
                <a:ext uri="{FF2B5EF4-FFF2-40B4-BE49-F238E27FC236}">
                  <a16:creationId xmlns:a16="http://schemas.microsoft.com/office/drawing/2014/main" id="{08F69D00-55DD-4684-AAA1-D3BD5B5F45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6561" y="545607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71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66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8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62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19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58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3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7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DD12-E947-401E-BAC1-FD5DAC2FFF12}" type="datetimeFigureOut">
              <a:rPr lang="ko-KR" altLang="en-US" smtClean="0"/>
              <a:pPr/>
              <a:t>2020-01-28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180B2-B482-4907-96F2-43D66A61BA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34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avi"/><Relationship Id="rId7" Type="http://schemas.openxmlformats.org/officeDocument/2006/relationships/image" Target="../media/image15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hyperlink" Target="http://blog.naver.com/baekboys/221006625296" TargetMode="Externa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ekboys/PreviousWorkingSource/blob/master/28DaysLater/Demo/28DaysLater.zip" TargetMode="External"/><Relationship Id="rId2" Type="http://schemas.openxmlformats.org/officeDocument/2006/relationships/hyperlink" Target="https://blog.naver.com/baekboys/2210066281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aekboy83@daum.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github.com/baekboys" TargetMode="Externa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2.png"/><Relationship Id="rId5" Type="http://schemas.openxmlformats.org/officeDocument/2006/relationships/hyperlink" Target="https://blog.naver.com/baekboys/221006632774" TargetMode="External"/><Relationship Id="rId4" Type="http://schemas.openxmlformats.org/officeDocument/2006/relationships/hyperlink" Target="http://blog.jb.go.kr/13010350998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3.png"/><Relationship Id="rId5" Type="http://schemas.openxmlformats.org/officeDocument/2006/relationships/hyperlink" Target="https://github.com/baekboys/PreviousWorkingSource/blob/master/JumpingBall/Demo/Jumpingball.zip" TargetMode="External"/><Relationship Id="rId4" Type="http://schemas.openxmlformats.org/officeDocument/2006/relationships/hyperlink" Target="http://blog.naver.com/baekboys/2210066203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72267" y="2897357"/>
            <a:ext cx="7171266" cy="1255710"/>
            <a:chOff x="4000500" y="2648249"/>
            <a:chExt cx="4191000" cy="983109"/>
          </a:xfrm>
        </p:grpSpPr>
        <p:sp>
          <p:nvSpPr>
            <p:cNvPr id="2" name="TextBox 1"/>
            <p:cNvSpPr txBox="1"/>
            <p:nvPr/>
          </p:nvSpPr>
          <p:spPr>
            <a:xfrm>
              <a:off x="4000500" y="3342204"/>
              <a:ext cx="4191000" cy="2891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+mj-lt"/>
                  <a:ea typeface="Noto Sans CJK KR Regular" panose="020B0500000000000000" pitchFamily="34" charset="-127"/>
                </a:rPr>
                <a:t>Portfolio</a:t>
              </a:r>
              <a:endParaRPr lang="ko-KR" altLang="en-US" sz="2400" b="1" dirty="0">
                <a:latin typeface="+mj-lt"/>
                <a:ea typeface="Noto Sans CJK KR Regular" panose="020B0500000000000000" pitchFamily="34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00500" y="2648249"/>
              <a:ext cx="4191000" cy="5783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 dirty="0">
                  <a:latin typeface="+mj-lt"/>
                  <a:ea typeface="Noto Sans CJK KR Bold" panose="020B0800000000000000" pitchFamily="34" charset="-127"/>
                </a:rPr>
                <a:t>Myungsun Baek</a:t>
              </a:r>
              <a:endParaRPr lang="ko-KR" altLang="en-US" sz="4800" b="1" dirty="0">
                <a:latin typeface="+mj-lt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507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Portfolio #3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47187"/>
            <a:ext cx="7686675" cy="7150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WestPoint(BB</a:t>
            </a:r>
            <a:r>
              <a:rPr lang="ko-KR" altLang="en-US" dirty="0" err="1"/>
              <a:t>탄총</a:t>
            </a:r>
            <a:r>
              <a:rPr lang="ko-KR" altLang="en-US" dirty="0"/>
              <a:t> 사격게임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2" y="2470366"/>
            <a:ext cx="1640110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광주</a:t>
            </a:r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AceFair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2166730" y="2470366"/>
            <a:ext cx="1135273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Window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6C2EEC-A92A-4686-999D-E0472330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36899"/>
              </p:ext>
            </p:extLst>
          </p:nvPr>
        </p:nvGraphicFramePr>
        <p:xfrm>
          <a:off x="3667123" y="1369272"/>
          <a:ext cx="8180320" cy="534585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81265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3999055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</a:tblGrid>
              <a:tr h="53458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1" dirty="0"/>
                        <a:t>출시일 </a:t>
                      </a:r>
                      <a:r>
                        <a:rPr lang="en-US" altLang="ko-KR" sz="1400" b="1" dirty="0"/>
                        <a:t>: 2010</a:t>
                      </a:r>
                      <a:r>
                        <a:rPr lang="ko-KR" altLang="en-US" sz="1400" b="1" dirty="0"/>
                        <a:t>년 </a:t>
                      </a:r>
                      <a:r>
                        <a:rPr lang="en-US" altLang="ko-KR" sz="1400" b="1" dirty="0"/>
                        <a:t>8</a:t>
                      </a:r>
                      <a:r>
                        <a:rPr lang="ko-KR" altLang="en-US" sz="1400" b="1" dirty="0"/>
                        <a:t>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/>
                        <a:t>OS</a:t>
                      </a:r>
                      <a:r>
                        <a:rPr lang="en-US" altLang="ko-KR" sz="1400" baseline="0" dirty="0"/>
                        <a:t> : Windows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dirty="0"/>
                        <a:t>사용언어 </a:t>
                      </a:r>
                      <a:r>
                        <a:rPr lang="en-US" altLang="ko-KR" sz="1400" dirty="0"/>
                        <a:t>: C++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사용라이브러리 </a:t>
                      </a:r>
                      <a:r>
                        <a:rPr lang="en-US" altLang="ko-KR" sz="1400" dirty="0"/>
                        <a:t>: 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1) DirectX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2) Bullet Physics</a:t>
                      </a:r>
                      <a:r>
                        <a:rPr lang="en-US" altLang="ko-KR" sz="1400" baseline="0" dirty="0"/>
                        <a:t> Engine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광주</a:t>
                      </a:r>
                      <a:r>
                        <a:rPr lang="en-US" altLang="ko-KR" sz="1400" dirty="0"/>
                        <a:t>Ace Fair</a:t>
                      </a:r>
                      <a:r>
                        <a:rPr lang="ko-KR" altLang="en-US" sz="1400" baseline="0" dirty="0"/>
                        <a:t>에 초대되어 출품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/>
                        <a:t>BB</a:t>
                      </a:r>
                      <a:r>
                        <a:rPr lang="ko-KR" altLang="en-US" sz="1400" baseline="0" dirty="0" err="1"/>
                        <a:t>탄총에</a:t>
                      </a:r>
                      <a:r>
                        <a:rPr lang="ko-KR" altLang="en-US" sz="1400" baseline="0" dirty="0"/>
                        <a:t> 마우스로 인식되는 센서를 달고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사격 시 </a:t>
                      </a:r>
                      <a:r>
                        <a:rPr lang="en-US" altLang="ko-KR" sz="1400" baseline="0" dirty="0"/>
                        <a:t>BB</a:t>
                      </a:r>
                      <a:r>
                        <a:rPr lang="ko-KR" altLang="en-US" sz="1400" baseline="0" dirty="0"/>
                        <a:t>탄 발사와 함께 좌표를 인식하여 표적을 맞추는 슈팅게임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시연영상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>
                          <a:hlinkClick r:id="rId6"/>
                        </a:rPr>
                        <a:t>http://blog.naver.com/baekboys/221006625296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</a:tbl>
          </a:graphicData>
        </a:graphic>
      </p:graphicFrame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396876" y="289775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BB</a:t>
            </a:r>
            <a:r>
              <a:rPr lang="ko-KR" altLang="en-US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탄사격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40772D3A-9FC1-4E39-98D6-E7DC43246C29}"/>
              </a:ext>
            </a:extLst>
          </p:cNvPr>
          <p:cNvSpPr/>
          <p:nvPr/>
        </p:nvSpPr>
        <p:spPr>
          <a:xfrm>
            <a:off x="1858617" y="2892862"/>
            <a:ext cx="1407097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Direct-X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pic>
        <p:nvPicPr>
          <p:cNvPr id="14" name="실거리사격 시연연상">
            <a:hlinkClick r:id="" action="ppaction://media"/>
            <a:extLst>
              <a:ext uri="{FF2B5EF4-FFF2-40B4-BE49-F238E27FC236}">
                <a16:creationId xmlns:a16="http://schemas.microsoft.com/office/drawing/2014/main" id="{6494782F-037B-449F-A6F7-4188E72689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99097" y="1476330"/>
            <a:ext cx="3256468" cy="2442351"/>
          </a:xfrm>
          <a:prstGeom prst="rect">
            <a:avLst/>
          </a:prstGeom>
        </p:spPr>
      </p:pic>
      <p:pic>
        <p:nvPicPr>
          <p:cNvPr id="15" name="축소사격 시연연상">
            <a:hlinkClick r:id="" action="ppaction://media"/>
            <a:extLst>
              <a:ext uri="{FF2B5EF4-FFF2-40B4-BE49-F238E27FC236}">
                <a16:creationId xmlns:a16="http://schemas.microsoft.com/office/drawing/2014/main" id="{729BADD4-B727-483E-8EA0-40B4DE1E11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31973" y="4010810"/>
            <a:ext cx="3233531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Portfolio #4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47187"/>
            <a:ext cx="7686675" cy="715084"/>
          </a:xfrm>
        </p:spPr>
        <p:txBody>
          <a:bodyPr>
            <a:normAutofit/>
          </a:bodyPr>
          <a:lstStyle/>
          <a:p>
            <a:r>
              <a:rPr lang="en-US" altLang="ko-KR" dirty="0"/>
              <a:t>28DaysLater(FPS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2" y="2470366"/>
            <a:ext cx="1366074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FPS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1848678" y="2470366"/>
            <a:ext cx="145332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3D Engine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6C2EEC-A92A-4686-999D-E0472330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662080"/>
              </p:ext>
            </p:extLst>
          </p:nvPr>
        </p:nvGraphicFramePr>
        <p:xfrm>
          <a:off x="3667123" y="1369272"/>
          <a:ext cx="8180320" cy="53268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81265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3999055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</a:tblGrid>
              <a:tr h="53268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1" dirty="0"/>
                        <a:t>취미로 개발 중이었던 게임 프로젝트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/>
                        <a:t>OS</a:t>
                      </a:r>
                      <a:r>
                        <a:rPr lang="en-US" altLang="ko-KR" sz="1400" baseline="0" dirty="0"/>
                        <a:t> : Windows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dirty="0"/>
                        <a:t>사용언어 </a:t>
                      </a:r>
                      <a:r>
                        <a:rPr lang="en-US" altLang="ko-KR" sz="1400" dirty="0"/>
                        <a:t>: C++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사용라이브러리 </a:t>
                      </a:r>
                      <a:r>
                        <a:rPr lang="en-US" altLang="ko-KR" sz="1400" dirty="0"/>
                        <a:t>: 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1) DirectX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2) Bullet Physics</a:t>
                      </a:r>
                      <a:r>
                        <a:rPr lang="en-US" altLang="ko-KR" sz="1400" baseline="0" dirty="0"/>
                        <a:t> Engine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/>
                        <a:t>3D </a:t>
                      </a:r>
                      <a:r>
                        <a:rPr lang="ko-KR" altLang="en-US" sz="1400" dirty="0"/>
                        <a:t>및 물리엔진</a:t>
                      </a:r>
                      <a:r>
                        <a:rPr lang="ko-KR" altLang="en-US" sz="1400" baseline="0" dirty="0"/>
                        <a:t> 습득목적의 </a:t>
                      </a:r>
                      <a:r>
                        <a:rPr lang="en-US" altLang="ko-KR" sz="1400" baseline="0" dirty="0"/>
                        <a:t>FPS</a:t>
                      </a:r>
                      <a:r>
                        <a:rPr lang="ko-KR" altLang="en-US" sz="1400" baseline="0" dirty="0"/>
                        <a:t>게임 데모프로그램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시연영상</a:t>
                      </a:r>
                      <a:br>
                        <a:rPr lang="en-US" altLang="ko-KR" sz="1400" dirty="0"/>
                      </a:br>
                      <a:r>
                        <a:rPr lang="en-US" sz="1400" dirty="0">
                          <a:hlinkClick r:id="rId2"/>
                        </a:rPr>
                        <a:t>https://blog.naver.com/baekboys/221006628159</a:t>
                      </a:r>
                      <a:endParaRPr lang="en-US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실행파일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>
                          <a:hlinkClick r:id="rId3"/>
                        </a:rPr>
                        <a:t>https://github.com/baekboys/PreviousWorkingSource/blob/master/28DaysLater/Demo/28DaysLater.zip</a:t>
                      </a:r>
                      <a:endParaRPr lang="en-US" altLang="ko-KR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</a:tbl>
          </a:graphicData>
        </a:graphic>
      </p:graphicFrame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396876" y="2897757"/>
            <a:ext cx="1730098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Physics Engine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40772D3A-9FC1-4E39-98D6-E7DC43246C29}"/>
              </a:ext>
            </a:extLst>
          </p:cNvPr>
          <p:cNvSpPr/>
          <p:nvPr/>
        </p:nvSpPr>
        <p:spPr>
          <a:xfrm>
            <a:off x="2196548" y="2902802"/>
            <a:ext cx="1108922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C++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062619" y="1488179"/>
            <a:ext cx="3361911" cy="246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042536" y="4085604"/>
            <a:ext cx="3401873" cy="231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88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2267" y="2897357"/>
            <a:ext cx="71712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4800" b="1" dirty="0">
                <a:latin typeface="+mj-lt"/>
                <a:ea typeface="Noto Sans CJK KR Bold" panose="020B0800000000000000" pitchFamily="34" charset="-127"/>
              </a:rPr>
              <a:t>감사합니다</a:t>
            </a:r>
            <a:r>
              <a:rPr lang="en-US" altLang="ko-KR" sz="4800" b="1" dirty="0">
                <a:latin typeface="+mj-lt"/>
                <a:ea typeface="Noto Sans CJK KR Bold" panose="020B0800000000000000" pitchFamily="34" charset="-127"/>
              </a:rPr>
              <a:t>.</a:t>
            </a:r>
            <a:endParaRPr lang="ko-KR" altLang="en-US" sz="4800" b="1" dirty="0">
              <a:latin typeface="+mj-lt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50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Who am I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96778" y="1269810"/>
            <a:ext cx="7686675" cy="54299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ko-KR" altLang="en-US" sz="2400" dirty="0"/>
              <a:t>♂ </a:t>
            </a:r>
            <a:r>
              <a:rPr lang="en-US" altLang="ko-KR" sz="2400" dirty="0"/>
              <a:t>1983.09.07 </a:t>
            </a:r>
            <a:r>
              <a:rPr lang="ko-KR" altLang="en-US" sz="2400" dirty="0"/>
              <a:t>전주출생</a:t>
            </a:r>
            <a:r>
              <a:rPr lang="en-US" altLang="ko-KR" sz="2400" dirty="0"/>
              <a:t> </a:t>
            </a:r>
          </a:p>
          <a:p>
            <a:pPr>
              <a:buNone/>
            </a:pPr>
            <a:r>
              <a:rPr lang="ko-KR" altLang="en-US" sz="2400" dirty="0"/>
              <a:t>☎ </a:t>
            </a:r>
            <a:r>
              <a:rPr lang="en-US" altLang="ko-KR" sz="2400" dirty="0"/>
              <a:t>010-8589-1905</a:t>
            </a:r>
          </a:p>
          <a:p>
            <a:pPr>
              <a:buNone/>
            </a:pPr>
            <a:r>
              <a:rPr lang="en-US" altLang="ko-KR" sz="2400" dirty="0"/>
              <a:t>✉ </a:t>
            </a:r>
            <a:r>
              <a:rPr lang="en-US" altLang="ko-KR" sz="2400" dirty="0">
                <a:hlinkClick r:id="rId3"/>
              </a:rPr>
              <a:t>baekboy@naver.com</a:t>
            </a:r>
            <a:endParaRPr lang="en-US" altLang="ko-KR" sz="2400" dirty="0"/>
          </a:p>
          <a:p>
            <a:pPr>
              <a:buNone/>
            </a:pPr>
            <a:r>
              <a:rPr lang="ko-KR" altLang="en-US" sz="2400" dirty="0"/>
              <a:t>♖ 서울시 중구 황학동 거주</a:t>
            </a:r>
            <a:endParaRPr lang="en-US" altLang="ko-KR" sz="2400" dirty="0"/>
          </a:p>
          <a:p>
            <a:pPr>
              <a:buNone/>
            </a:pPr>
            <a:r>
              <a:rPr lang="ko-KR" altLang="en-US" sz="2400" dirty="0"/>
              <a:t>☊ 취미</a:t>
            </a:r>
            <a:endParaRPr lang="en-US" altLang="ko-KR" sz="2400" dirty="0"/>
          </a:p>
          <a:p>
            <a:pPr lvl="1">
              <a:buNone/>
            </a:pPr>
            <a:r>
              <a:rPr lang="ko-KR" altLang="en-US" sz="2000" dirty="0"/>
              <a:t>컴퓨터게임</a:t>
            </a:r>
            <a:endParaRPr lang="en-US" altLang="ko-KR" sz="2000" dirty="0"/>
          </a:p>
          <a:p>
            <a:pPr lvl="1">
              <a:buNone/>
            </a:pPr>
            <a:r>
              <a:rPr lang="ko-KR" altLang="en-US" sz="2000" dirty="0"/>
              <a:t>운동</a:t>
            </a:r>
            <a:r>
              <a:rPr lang="en-US" altLang="ko-KR" sz="2000" dirty="0"/>
              <a:t>(</a:t>
            </a:r>
            <a:r>
              <a:rPr lang="ko-KR" altLang="en-US" sz="2000" dirty="0"/>
              <a:t>수영</a:t>
            </a:r>
            <a:r>
              <a:rPr lang="en-US" altLang="ko-KR" sz="2000" dirty="0"/>
              <a:t>, </a:t>
            </a:r>
            <a:r>
              <a:rPr lang="ko-KR" altLang="en-US" sz="2000" dirty="0"/>
              <a:t>자전거</a:t>
            </a:r>
            <a:r>
              <a:rPr lang="en-US" altLang="ko-KR" sz="2000" dirty="0"/>
              <a:t>, </a:t>
            </a:r>
            <a:r>
              <a:rPr lang="ko-KR" altLang="en-US" sz="2000" dirty="0"/>
              <a:t>축구</a:t>
            </a:r>
            <a:r>
              <a:rPr lang="en-US" altLang="ko-KR" sz="2000" dirty="0"/>
              <a:t>, </a:t>
            </a:r>
            <a:r>
              <a:rPr lang="ko-KR" altLang="en-US" sz="2000" dirty="0"/>
              <a:t>농구</a:t>
            </a:r>
            <a:r>
              <a:rPr lang="en-US" altLang="ko-KR" sz="2000" dirty="0"/>
              <a:t>)</a:t>
            </a:r>
          </a:p>
          <a:p>
            <a:pPr>
              <a:buBlip>
                <a:blip r:embed="rId4"/>
              </a:buBlip>
            </a:pPr>
            <a:r>
              <a:rPr lang="en-US" altLang="ko-KR" sz="3200" dirty="0"/>
              <a:t> </a:t>
            </a:r>
            <a:r>
              <a:rPr lang="en-US" altLang="ko-KR" sz="2400" dirty="0"/>
              <a:t>GitHub</a:t>
            </a:r>
            <a:r>
              <a:rPr lang="en-US" altLang="ko-KR" sz="2000" dirty="0"/>
              <a:t> </a:t>
            </a:r>
            <a:r>
              <a:rPr lang="en-US" altLang="ko-KR" sz="2000" dirty="0">
                <a:hlinkClick r:id="rId5"/>
              </a:rPr>
              <a:t>https://github.com/baekboys</a:t>
            </a:r>
            <a:endParaRPr lang="en-US" altLang="ko-KR" sz="3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97411" y="2530130"/>
            <a:ext cx="1375874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컴퓨터게임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805206" y="2530130"/>
            <a:ext cx="707489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수영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2559586" y="2530130"/>
            <a:ext cx="707489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축구</a:t>
            </a:r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0D5C5C7E-8229-4257-948A-5354289B98FE}"/>
              </a:ext>
            </a:extLst>
          </p:cNvPr>
          <p:cNvSpPr/>
          <p:nvPr/>
        </p:nvSpPr>
        <p:spPr>
          <a:xfrm>
            <a:off x="397411" y="2944712"/>
            <a:ext cx="1565860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83</a:t>
            </a:r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년 돼지띠</a:t>
            </a: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3B25D73D-0E1F-49C2-98C4-B1028BB03C03}"/>
              </a:ext>
            </a:extLst>
          </p:cNvPr>
          <p:cNvSpPr/>
          <p:nvPr/>
        </p:nvSpPr>
        <p:spPr>
          <a:xfrm>
            <a:off x="2049331" y="2944712"/>
            <a:ext cx="1190849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품절남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FC24FB-0FA9-49CB-AA51-42179C6AC8F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63405" y="2079064"/>
            <a:ext cx="2653423" cy="26534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3667124" y="557945"/>
            <a:ext cx="7686675" cy="7043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b="1" dirty="0"/>
              <a:t>백명선</a:t>
            </a:r>
            <a:r>
              <a:rPr lang="en-US" altLang="ko-KR" sz="2800" b="1" dirty="0"/>
              <a:t>(Myungsun Baek)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400" dirty="0"/>
              <a:t>Skill &amp; Tech</a:t>
            </a:r>
            <a:endParaRPr lang="ko-KR" altLang="en-US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10155" y="1289382"/>
            <a:ext cx="7686675" cy="5033963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LANGUAGE</a:t>
            </a:r>
            <a:r>
              <a:rPr lang="ko-KR" altLang="en-US" dirty="0"/>
              <a:t> </a:t>
            </a:r>
            <a:r>
              <a:rPr lang="en-US" altLang="ko-KR" dirty="0"/>
              <a:t>: JAVA, C++, Objective-C, </a:t>
            </a:r>
            <a:r>
              <a:rPr lang="en-US" altLang="ko-KR" dirty="0" err="1"/>
              <a:t>proC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DBMS : Oracle, MS SQL, SQLite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WEB : JSP, JavaScript, jQuery, JSTL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Framework : Spring, </a:t>
            </a:r>
            <a:r>
              <a:rPr lang="en-US" altLang="ko-KR" dirty="0" err="1"/>
              <a:t>SpringBoot</a:t>
            </a:r>
            <a:endParaRPr lang="en-US" altLang="ko-KR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OS : IBM AIX, </a:t>
            </a:r>
            <a:r>
              <a:rPr lang="en-US" altLang="ko-KR" dirty="0" err="1"/>
              <a:t>Redhat</a:t>
            </a:r>
            <a:r>
              <a:rPr lang="en-US" altLang="ko-KR" dirty="0"/>
              <a:t> Linux, iOS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 Middleware : </a:t>
            </a:r>
            <a:r>
              <a:rPr lang="en-US" altLang="ko-KR" dirty="0" err="1"/>
              <a:t>Weblogic</a:t>
            </a:r>
            <a:r>
              <a:rPr lang="en-US" altLang="ko-KR" dirty="0"/>
              <a:t>, JEUS, Tomcat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 기타 </a:t>
            </a:r>
            <a:r>
              <a:rPr lang="en-US" altLang="ko-KR" dirty="0"/>
              <a:t>: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Unix Shell Programming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Oracle PL-SQL(Procedure, Function, Package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267A912-749B-46CE-82F8-FB9AC504CE9C}"/>
              </a:ext>
            </a:extLst>
          </p:cNvPr>
          <p:cNvSpPr/>
          <p:nvPr/>
        </p:nvSpPr>
        <p:spPr>
          <a:xfrm>
            <a:off x="397412" y="2530130"/>
            <a:ext cx="779953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JAVA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1" y="2978366"/>
            <a:ext cx="989129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Spring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CA951D8E-4A3D-45A4-BF6A-7B108110141F}"/>
              </a:ext>
            </a:extLst>
          </p:cNvPr>
          <p:cNvSpPr/>
          <p:nvPr/>
        </p:nvSpPr>
        <p:spPr>
          <a:xfrm>
            <a:off x="1519794" y="2978366"/>
            <a:ext cx="1498320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SpringBoot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7" name="모서리가 둥근 직사각형 3">
            <a:extLst>
              <a:ext uri="{FF2B5EF4-FFF2-40B4-BE49-F238E27FC236}">
                <a16:creationId xmlns:a16="http://schemas.microsoft.com/office/drawing/2014/main" id="{9A44389A-5924-4420-B96F-8C25053A104E}"/>
              </a:ext>
            </a:extLst>
          </p:cNvPr>
          <p:cNvSpPr/>
          <p:nvPr/>
        </p:nvSpPr>
        <p:spPr>
          <a:xfrm>
            <a:off x="2166714" y="2530130"/>
            <a:ext cx="923388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Oracle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0D14F66B-45EB-4313-B0E5-ED8995F79F23}"/>
              </a:ext>
            </a:extLst>
          </p:cNvPr>
          <p:cNvSpPr/>
          <p:nvPr/>
        </p:nvSpPr>
        <p:spPr>
          <a:xfrm>
            <a:off x="1252315" y="2530130"/>
            <a:ext cx="779953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JSP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667124" y="557945"/>
            <a:ext cx="7686675" cy="7043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핵심 역량 및 기술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/>
              <a:t>Certifications</a:t>
            </a:r>
            <a:endParaRPr lang="ko-KR" altLang="en-US" sz="3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57945"/>
            <a:ext cx="7686675" cy="70432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보유 자격증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1" y="2470366"/>
            <a:ext cx="858075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OCJP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7E0E89-DBB5-42CA-AFD8-60EAFDF53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83976"/>
              </p:ext>
            </p:extLst>
          </p:nvPr>
        </p:nvGraphicFramePr>
        <p:xfrm>
          <a:off x="3667124" y="1369273"/>
          <a:ext cx="8127999" cy="39040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62590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2714172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  <a:gridCol w="1751237">
                  <a:extLst>
                    <a:ext uri="{9D8B030D-6E8A-4147-A177-3AD203B41FA5}">
                      <a16:colId xmlns:a16="http://schemas.microsoft.com/office/drawing/2014/main" val="1130302868"/>
                    </a:ext>
                  </a:extLst>
                </a:gridCol>
              </a:tblGrid>
              <a:tr h="616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발급기관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취득일자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2691307"/>
                  </a:ext>
                </a:extLst>
              </a:tr>
              <a:tr h="6164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Certified Solutions Architect</a:t>
                      </a:r>
                    </a:p>
                    <a:p>
                      <a:pPr algn="ctr" font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Associate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AMAZON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2019.09.30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7443485"/>
                  </a:ext>
                </a:extLst>
              </a:tr>
              <a:tr h="53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CISA</a:t>
                      </a:r>
                      <a:endParaRPr lang="ko-KR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ISACA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2018.02.06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  <a:tr h="53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SAP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Sales &amp; Distribution</a:t>
                      </a:r>
                      <a:endParaRPr lang="ko-KR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SAP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2016.09.09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6860614"/>
                  </a:ext>
                </a:extLst>
              </a:tr>
              <a:tr h="53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OCJP</a:t>
                      </a:r>
                      <a:endParaRPr lang="ko-KR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ORACLE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2016.09.05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2962708"/>
                  </a:ext>
                </a:extLst>
              </a:tr>
              <a:tr h="53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PMP</a:t>
                      </a:r>
                      <a:endParaRPr lang="ko-KR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PMI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2016.07.01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01859191"/>
                  </a:ext>
                </a:extLst>
              </a:tr>
              <a:tr h="534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정보처리기사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한국산업인력공단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2008.06.02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9635614"/>
                  </a:ext>
                </a:extLst>
              </a:tr>
            </a:tbl>
          </a:graphicData>
        </a:graphic>
      </p:graphicFrame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C7CB0269-E9BE-44A4-B694-BF7E6611CFFD}"/>
              </a:ext>
            </a:extLst>
          </p:cNvPr>
          <p:cNvSpPr/>
          <p:nvPr/>
        </p:nvSpPr>
        <p:spPr>
          <a:xfrm>
            <a:off x="1340843" y="2470366"/>
            <a:ext cx="745223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PMP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2" name="모서리가 둥근 직사각형 3">
            <a:extLst>
              <a:ext uri="{FF2B5EF4-FFF2-40B4-BE49-F238E27FC236}">
                <a16:creationId xmlns:a16="http://schemas.microsoft.com/office/drawing/2014/main" id="{E6B0E839-EB92-476C-A871-7A7672FB8525}"/>
              </a:ext>
            </a:extLst>
          </p:cNvPr>
          <p:cNvSpPr/>
          <p:nvPr/>
        </p:nvSpPr>
        <p:spPr>
          <a:xfrm>
            <a:off x="2124618" y="2470366"/>
            <a:ext cx="1141096" cy="302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Noto Sans Mono CJK KR Bold" panose="020B0800000000000000" pitchFamily="34" charset="-127"/>
              </a:rPr>
              <a:t>다수보유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77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Personal History</a:t>
            </a:r>
            <a:endParaRPr lang="ko-KR" altLang="en-US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1" y="2470366"/>
            <a:ext cx="165409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롯데정보통신</a:t>
            </a: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2082803" y="2470366"/>
            <a:ext cx="1219200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Noto Sans Mono CJK KR Bold" panose="020B0800000000000000" pitchFamily="34" charset="-127"/>
              </a:rPr>
              <a:t>롯데카드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AA787A5B-27E0-4397-8FCC-15D6771D1BAD}"/>
              </a:ext>
            </a:extLst>
          </p:cNvPr>
          <p:cNvSpPr/>
          <p:nvPr/>
        </p:nvSpPr>
        <p:spPr>
          <a:xfrm>
            <a:off x="1899105" y="292756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홈페이지</a:t>
            </a:r>
          </a:p>
        </p:txBody>
      </p:sp>
      <p:sp>
        <p:nvSpPr>
          <p:cNvPr id="15" name="모서리가 둥근 직사각형 3">
            <a:extLst>
              <a:ext uri="{FF2B5EF4-FFF2-40B4-BE49-F238E27FC236}">
                <a16:creationId xmlns:a16="http://schemas.microsoft.com/office/drawing/2014/main" id="{16639F74-4D3D-476D-AF89-A98D38B3E35B}"/>
              </a:ext>
            </a:extLst>
          </p:cNvPr>
          <p:cNvSpPr/>
          <p:nvPr/>
        </p:nvSpPr>
        <p:spPr>
          <a:xfrm>
            <a:off x="396876" y="292756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모바일웹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73911278-6637-4948-A29B-5777A6CC19FF}"/>
              </a:ext>
            </a:extLst>
          </p:cNvPr>
          <p:cNvSpPr/>
          <p:nvPr/>
        </p:nvSpPr>
        <p:spPr>
          <a:xfrm>
            <a:off x="396876" y="338124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인사 </a:t>
            </a:r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HR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667124" y="547187"/>
            <a:ext cx="7686675" cy="70514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주요 경력사항 </a:t>
            </a:r>
            <a:endParaRPr lang="en-US" altLang="ko-KR" dirty="0"/>
          </a:p>
          <a:p>
            <a:pPr lvl="1">
              <a:lnSpc>
                <a:spcPct val="150000"/>
              </a:lnSpc>
              <a:buNone/>
            </a:pPr>
            <a:endParaRPr lang="en-US" altLang="ko-KR" dirty="0"/>
          </a:p>
        </p:txBody>
      </p:sp>
      <p:graphicFrame>
        <p:nvGraphicFramePr>
          <p:cNvPr id="11" name="다이어그램 10"/>
          <p:cNvGraphicFramePr/>
          <p:nvPr/>
        </p:nvGraphicFramePr>
        <p:xfrm>
          <a:off x="3765550" y="1285876"/>
          <a:ext cx="8128000" cy="530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722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47186"/>
            <a:ext cx="7686675" cy="72502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주요 프로젝트 진행사항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1" y="2470366"/>
            <a:ext cx="165409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NonActiveX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2082803" y="2470366"/>
            <a:ext cx="1219200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PL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4" name="모서리가 둥근 직사각형 3">
            <a:extLst>
              <a:ext uri="{FF2B5EF4-FFF2-40B4-BE49-F238E27FC236}">
                <a16:creationId xmlns:a16="http://schemas.microsoft.com/office/drawing/2014/main" id="{AA787A5B-27E0-4397-8FCC-15D6771D1BAD}"/>
              </a:ext>
            </a:extLst>
          </p:cNvPr>
          <p:cNvSpPr/>
          <p:nvPr/>
        </p:nvSpPr>
        <p:spPr>
          <a:xfrm>
            <a:off x="1759227" y="2927567"/>
            <a:ext cx="1506488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DBMS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5" name="모서리가 둥근 직사각형 3">
            <a:extLst>
              <a:ext uri="{FF2B5EF4-FFF2-40B4-BE49-F238E27FC236}">
                <a16:creationId xmlns:a16="http://schemas.microsoft.com/office/drawing/2014/main" id="{16639F74-4D3D-476D-AF89-A98D38B3E35B}"/>
              </a:ext>
            </a:extLst>
          </p:cNvPr>
          <p:cNvSpPr/>
          <p:nvPr/>
        </p:nvSpPr>
        <p:spPr>
          <a:xfrm>
            <a:off x="396876" y="2927567"/>
            <a:ext cx="126295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SSL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73911278-6637-4948-A29B-5777A6CC19FF}"/>
              </a:ext>
            </a:extLst>
          </p:cNvPr>
          <p:cNvSpPr/>
          <p:nvPr/>
        </p:nvSpPr>
        <p:spPr>
          <a:xfrm>
            <a:off x="396876" y="3381247"/>
            <a:ext cx="165409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SpringBoot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6C2EEC-A92A-4686-999D-E0472330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077328"/>
              </p:ext>
            </p:extLst>
          </p:nvPr>
        </p:nvGraphicFramePr>
        <p:xfrm>
          <a:off x="3667123" y="1369273"/>
          <a:ext cx="8045452" cy="48421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63869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1187393">
                  <a:extLst>
                    <a:ext uri="{9D8B030D-6E8A-4147-A177-3AD203B41FA5}">
                      <a16:colId xmlns:a16="http://schemas.microsoft.com/office/drawing/2014/main" val="87136153"/>
                    </a:ext>
                  </a:extLst>
                </a:gridCol>
                <a:gridCol w="5294190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</a:tblGrid>
              <a:tr h="5574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프로젝트명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수행인원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2691307"/>
                  </a:ext>
                </a:extLst>
              </a:tr>
              <a:tr h="1534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롯데카드 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홈페이지 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리뉴얼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9</a:t>
                      </a:r>
                      <a:r>
                        <a:rPr lang="ko-KR" altLang="en-US" sz="1600" b="1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/>
                        <a:t>PL(Project Leader) </a:t>
                      </a:r>
                      <a:r>
                        <a:rPr lang="ko-KR" altLang="en-US" sz="1600" b="1" dirty="0"/>
                        <a:t>역할수행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/>
                        <a:t>Non-</a:t>
                      </a:r>
                      <a:r>
                        <a:rPr lang="en-US" altLang="ko-KR" sz="1600" b="1" dirty="0" err="1"/>
                        <a:t>activeX</a:t>
                      </a:r>
                      <a:r>
                        <a:rPr lang="en-US" altLang="ko-KR" sz="1600" b="1" dirty="0"/>
                        <a:t>, SSL(https)</a:t>
                      </a:r>
                      <a:r>
                        <a:rPr lang="ko-KR" altLang="en-US" sz="1600" b="1" dirty="0"/>
                        <a:t> 도입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홈페이지 개인화</a:t>
                      </a:r>
                      <a:r>
                        <a:rPr lang="en-US" altLang="ko-KR" sz="1600" b="1" dirty="0"/>
                        <a:t>(</a:t>
                      </a:r>
                      <a:r>
                        <a:rPr lang="ko-KR" altLang="en-US" sz="1600" b="1" dirty="0" err="1"/>
                        <a:t>트래킹</a:t>
                      </a:r>
                      <a:r>
                        <a:rPr lang="en-US" altLang="ko-KR" sz="1600" b="1" dirty="0"/>
                        <a:t>)</a:t>
                      </a:r>
                      <a:r>
                        <a:rPr lang="ko-KR" altLang="en-US" sz="1600" b="1" dirty="0"/>
                        <a:t> 도입하여 고객의 사용패턴 및 이력 분석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/>
                        <a:t>DBMS </a:t>
                      </a:r>
                      <a:r>
                        <a:rPr lang="ko-KR" altLang="en-US" sz="1600" b="1" dirty="0"/>
                        <a:t>교체</a:t>
                      </a:r>
                      <a:r>
                        <a:rPr lang="en-US" altLang="ko-KR" sz="1600" b="1" dirty="0"/>
                        <a:t>(10g </a:t>
                      </a:r>
                      <a:r>
                        <a:rPr lang="en-US" altLang="ko-KR" sz="1600" b="1" dirty="0">
                          <a:sym typeface="Wingdings" panose="05000000000000000000" pitchFamily="2" charset="2"/>
                        </a:rPr>
                        <a:t> 11g)</a:t>
                      </a:r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멀티</a:t>
                      </a:r>
                      <a:r>
                        <a:rPr lang="en-US" altLang="ko-KR" sz="1600" b="1" dirty="0"/>
                        <a:t>OS, </a:t>
                      </a:r>
                      <a:r>
                        <a:rPr lang="ko-KR" altLang="en-US" sz="1600" b="1" dirty="0"/>
                        <a:t>멀티 </a:t>
                      </a:r>
                      <a:r>
                        <a:rPr lang="ko-KR" altLang="en-US" sz="1600" b="1" dirty="0" err="1"/>
                        <a:t>브라우져</a:t>
                      </a:r>
                      <a:r>
                        <a:rPr lang="ko-KR" altLang="en-US" sz="1600" b="1" dirty="0"/>
                        <a:t> 지원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  <a:tr h="1534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롯데카드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 err="1"/>
                        <a:t>모바일웹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리뉴얼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9</a:t>
                      </a:r>
                      <a:r>
                        <a:rPr lang="ko-KR" altLang="en-US" sz="1600" b="1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/>
                        <a:t>PL(Project Leader) </a:t>
                      </a:r>
                      <a:r>
                        <a:rPr lang="ko-KR" altLang="en-US" sz="1600" b="1" dirty="0"/>
                        <a:t>역할수행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b="1" dirty="0"/>
                        <a:t>SSL(https), </a:t>
                      </a:r>
                      <a:r>
                        <a:rPr lang="ko-KR" altLang="en-US" sz="1600" b="1" dirty="0" err="1"/>
                        <a:t>가상키패드</a:t>
                      </a:r>
                      <a:r>
                        <a:rPr lang="en-US" altLang="ko-KR" sz="1600" b="1" dirty="0"/>
                        <a:t>, V3 </a:t>
                      </a:r>
                      <a:r>
                        <a:rPr lang="ko-KR" altLang="en-US" sz="1600" b="1" dirty="0"/>
                        <a:t>도입</a:t>
                      </a:r>
                      <a:r>
                        <a:rPr lang="en-US" altLang="ko-KR" sz="1600" b="1" dirty="0"/>
                        <a:t>(Android OS)</a:t>
                      </a:r>
                      <a:r>
                        <a:rPr lang="ko-KR" altLang="en-US" sz="1600" b="1" dirty="0"/>
                        <a:t> </a:t>
                      </a:r>
                      <a:endParaRPr lang="en-US" altLang="ko-KR" sz="1600" b="1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1" dirty="0" err="1"/>
                        <a:t>비즈니스로직</a:t>
                      </a:r>
                      <a:r>
                        <a:rPr lang="ko-KR" altLang="en-US" sz="1600" b="1" dirty="0"/>
                        <a:t> 적용</a:t>
                      </a:r>
                      <a:br>
                        <a:rPr lang="en-US" altLang="ko-KR" sz="1600" b="1" dirty="0"/>
                      </a:br>
                      <a:r>
                        <a:rPr lang="en-US" altLang="ko-KR" sz="1600" b="1" dirty="0"/>
                        <a:t>(</a:t>
                      </a:r>
                      <a:r>
                        <a:rPr lang="ko-KR" altLang="en-US" sz="1600" b="1" dirty="0"/>
                        <a:t>단순 텍스트 안내페이지에서 롯데카드 홈페이지와 동일한 서비스 제공을 위하여 비즈니스 로직 적용</a:t>
                      </a:r>
                      <a:r>
                        <a:rPr lang="en-US" altLang="ko-KR" sz="1600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6860614"/>
                  </a:ext>
                </a:extLst>
              </a:tr>
              <a:tr h="1195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롯데카드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 err="1"/>
                        <a:t>평가앱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연동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r>
                        <a:rPr lang="ko-KR" altLang="en-US" sz="1600" b="1" dirty="0"/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1" dirty="0"/>
                        <a:t>롯데카드 평가관리 앱 연동을 위한 롯데정보통신 ↔ 롯데카드 인사정보 </a:t>
                      </a:r>
                      <a:r>
                        <a:rPr lang="en-US" altLang="ko-KR" sz="1600" b="1" dirty="0"/>
                        <a:t>Restful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en-US" altLang="ko-KR" sz="1600" b="1" dirty="0"/>
                        <a:t>API </a:t>
                      </a:r>
                      <a:r>
                        <a:rPr lang="ko-KR" altLang="en-US" sz="1600" b="1" dirty="0"/>
                        <a:t>개발</a:t>
                      </a:r>
                      <a:endParaRPr lang="en-US" altLang="ko-KR" sz="1600" b="1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1" dirty="0"/>
                        <a:t>서버 구성 및 모니터링</a:t>
                      </a:r>
                      <a:endParaRPr lang="en-US" altLang="ko-KR" sz="1600" b="1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600" b="1" dirty="0" err="1"/>
                        <a:t>SpringBoot</a:t>
                      </a:r>
                      <a:r>
                        <a:rPr lang="ko-KR" altLang="en-US" sz="1600" b="1" dirty="0"/>
                        <a:t>를 이용한 </a:t>
                      </a:r>
                      <a:r>
                        <a:rPr lang="en-US" altLang="ko-KR" sz="1600" b="1" dirty="0"/>
                        <a:t>API</a:t>
                      </a:r>
                      <a:r>
                        <a:rPr lang="ko-KR" altLang="en-US" sz="1600" b="1" dirty="0"/>
                        <a:t> 개발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2478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11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Business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47187"/>
            <a:ext cx="7686675" cy="7150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주요 업무 진행사항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2" y="2470366"/>
            <a:ext cx="1366074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업무리더</a:t>
            </a: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1848678" y="2470366"/>
            <a:ext cx="145332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카드신청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6C2EEC-A92A-4686-999D-E0472330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36899"/>
              </p:ext>
            </p:extLst>
          </p:nvPr>
        </p:nvGraphicFramePr>
        <p:xfrm>
          <a:off x="3667123" y="1369272"/>
          <a:ext cx="8031655" cy="46767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37869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6093786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</a:tblGrid>
              <a:tr h="564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업무명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/>
                        <a:t>세부내용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2691307"/>
                  </a:ext>
                </a:extLst>
              </a:tr>
              <a:tr h="15442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롯데카드</a:t>
                      </a: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홈페이지 </a:t>
                      </a:r>
                      <a:r>
                        <a:rPr lang="en-US" altLang="ko-KR" sz="1600" b="1" dirty="0"/>
                        <a:t>&amp; </a:t>
                      </a:r>
                      <a:r>
                        <a:rPr lang="ko-KR" altLang="en-US" sz="1600" b="1" dirty="0"/>
                        <a:t>모바일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업무리더 역할수행</a:t>
                      </a:r>
                      <a:endParaRPr lang="en-US" altLang="ko-KR" sz="1600" b="1" dirty="0"/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b="1" dirty="0">
                          <a:sym typeface="Wingdings" panose="05000000000000000000" pitchFamily="2" charset="2"/>
                        </a:rPr>
                        <a:t>롯데카드신청</a:t>
                      </a:r>
                      <a:r>
                        <a:rPr lang="en-US" altLang="ko-KR" sz="1600" b="1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600" b="1" dirty="0">
                          <a:sym typeface="Wingdings" panose="05000000000000000000" pitchFamily="2" charset="2"/>
                        </a:rPr>
                        <a:t>발급상태 조회</a:t>
                      </a:r>
                      <a:r>
                        <a:rPr lang="en-US" altLang="ko-KR" sz="1600" b="1" dirty="0">
                          <a:sym typeface="Wingdings" panose="05000000000000000000" pitchFamily="2" charset="2"/>
                        </a:rPr>
                        <a:t>/</a:t>
                      </a:r>
                      <a:r>
                        <a:rPr lang="ko-KR" altLang="en-US" sz="1600" b="1" dirty="0" err="1">
                          <a:sym typeface="Wingdings" panose="05000000000000000000" pitchFamily="2" charset="2"/>
                        </a:rPr>
                        <a:t>카드탈회</a:t>
                      </a:r>
                      <a:r>
                        <a:rPr lang="ko-KR" altLang="en-US" sz="1600" b="1" dirty="0">
                          <a:sym typeface="Wingdings" panose="05000000000000000000" pitchFamily="2" charset="2"/>
                        </a:rPr>
                        <a:t> 업무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 err="1"/>
                        <a:t>서신평</a:t>
                      </a:r>
                      <a:r>
                        <a:rPr lang="ko-KR" altLang="en-US" sz="1600" b="1" dirty="0"/>
                        <a:t> </a:t>
                      </a:r>
                      <a:r>
                        <a:rPr lang="ko-KR" altLang="en-US" sz="1600" b="1" dirty="0" err="1"/>
                        <a:t>실명인증모듈</a:t>
                      </a:r>
                      <a:r>
                        <a:rPr lang="en-US" altLang="ko-KR" sz="1600" b="1" dirty="0"/>
                        <a:t>(Socket</a:t>
                      </a:r>
                      <a:r>
                        <a:rPr lang="ko-KR" altLang="en-US" sz="1600" b="1" dirty="0"/>
                        <a:t>방식</a:t>
                      </a:r>
                      <a:r>
                        <a:rPr lang="en-US" altLang="ko-KR" sz="1600" b="1" dirty="0"/>
                        <a:t>) </a:t>
                      </a:r>
                      <a:r>
                        <a:rPr lang="ko-KR" altLang="en-US" sz="1600" b="1" dirty="0"/>
                        <a:t>연동 개발 및 적용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 err="1"/>
                        <a:t>장기미로그인</a:t>
                      </a:r>
                      <a:r>
                        <a:rPr lang="ko-KR" altLang="en-US" sz="1600" b="1" dirty="0"/>
                        <a:t> 사용자 탈회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메일발송 개발 및 적용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우편번호 </a:t>
                      </a:r>
                      <a:r>
                        <a:rPr lang="en-US" altLang="ko-KR" sz="1600" b="1" dirty="0"/>
                        <a:t>5</a:t>
                      </a:r>
                      <a:r>
                        <a:rPr lang="ko-KR" altLang="en-US" sz="1600" b="1" dirty="0"/>
                        <a:t>자리 변경작업 진행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 err="1"/>
                        <a:t>부산은행앱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↔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롯데카드 연동 전용 카드신청 개발 및 적용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 err="1"/>
                        <a:t>삼성페이앱</a:t>
                      </a:r>
                      <a:r>
                        <a:rPr lang="ko-KR" altLang="en-US" sz="1600" b="1" dirty="0"/>
                        <a:t> ↔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롯데카드 연동</a:t>
                      </a:r>
                      <a:r>
                        <a:rPr lang="en-US" altLang="ko-KR" sz="1600" b="1" dirty="0"/>
                        <a:t> </a:t>
                      </a:r>
                      <a:r>
                        <a:rPr lang="ko-KR" altLang="en-US" sz="1600" b="1" dirty="0"/>
                        <a:t>전용 카드신청 개발 및 적용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  <a:tr h="1211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롯데카드</a:t>
                      </a:r>
                      <a:endParaRPr lang="en-US" altLang="ko-KR" sz="1600" b="1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/>
                        <a:t>인사</a:t>
                      </a:r>
                      <a:r>
                        <a:rPr lang="en-US" altLang="ko-KR" sz="1600" b="1" dirty="0"/>
                        <a:t>(e-HR)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업무리더 역할수행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롯데카드 임직원 인사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급여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근태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평가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복리후생 등 업무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롯데카드 임직원 연말정산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간이지급명세서 국세청 신고</a:t>
                      </a:r>
                      <a:endParaRPr lang="en-US" altLang="ko-KR" sz="1600" b="1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롯데카드 임직원 </a:t>
                      </a:r>
                      <a:r>
                        <a:rPr lang="en-US" altLang="ko-KR" sz="1600" b="1" dirty="0"/>
                        <a:t>52</a:t>
                      </a:r>
                      <a:r>
                        <a:rPr lang="ko-KR" altLang="en-US" sz="1600" b="1" dirty="0"/>
                        <a:t>시간근로에 따른 </a:t>
                      </a:r>
                      <a:r>
                        <a:rPr lang="en-US" altLang="ko-KR" sz="1600" b="1" dirty="0"/>
                        <a:t>PC OFF</a:t>
                      </a:r>
                      <a:r>
                        <a:rPr lang="ko-KR" altLang="en-US" sz="1600" b="1" dirty="0"/>
                        <a:t>연동 개발</a:t>
                      </a:r>
                      <a:endParaRPr lang="en-US" altLang="ko-KR" sz="16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6860614"/>
                  </a:ext>
                </a:extLst>
              </a:tr>
            </a:tbl>
          </a:graphicData>
        </a:graphic>
      </p:graphicFrame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396876" y="289775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연말정산</a:t>
            </a: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40772D3A-9FC1-4E39-98D6-E7DC43246C29}"/>
              </a:ext>
            </a:extLst>
          </p:cNvPr>
          <p:cNvSpPr/>
          <p:nvPr/>
        </p:nvSpPr>
        <p:spPr>
          <a:xfrm>
            <a:off x="1858617" y="2892862"/>
            <a:ext cx="1407097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52</a:t>
            </a:r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시간근로</a:t>
            </a:r>
          </a:p>
        </p:txBody>
      </p:sp>
    </p:spTree>
    <p:extLst>
      <p:ext uri="{BB962C8B-B14F-4D97-AF65-F5344CB8AC3E}">
        <p14:creationId xmlns:p14="http://schemas.microsoft.com/office/powerpoint/2010/main" val="213688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Portfolio #1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47187"/>
            <a:ext cx="7686675" cy="7150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전북맛집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2" y="2470366"/>
            <a:ext cx="1366074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전북맛집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1848678" y="2470366"/>
            <a:ext cx="145332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iOS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6C2EEC-A92A-4686-999D-E0472330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36899"/>
              </p:ext>
            </p:extLst>
          </p:nvPr>
        </p:nvGraphicFramePr>
        <p:xfrm>
          <a:off x="3667123" y="1369272"/>
          <a:ext cx="8031655" cy="53595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05277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3926378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</a:tblGrid>
              <a:tr h="53595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4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b="1" dirty="0"/>
                        <a:t>출시일 </a:t>
                      </a:r>
                      <a:r>
                        <a:rPr lang="en-US" altLang="ko-KR" sz="1600" b="1" dirty="0"/>
                        <a:t>: 2011</a:t>
                      </a:r>
                      <a:r>
                        <a:rPr lang="ko-KR" altLang="en-US" sz="1600" b="1" dirty="0"/>
                        <a:t>년 </a:t>
                      </a:r>
                      <a:r>
                        <a:rPr lang="en-US" altLang="ko-KR" sz="1600" b="1" dirty="0"/>
                        <a:t>3</a:t>
                      </a:r>
                      <a:r>
                        <a:rPr lang="ko-KR" altLang="en-US" sz="1600" b="1" dirty="0"/>
                        <a:t>월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dirty="0"/>
                        <a:t>OS</a:t>
                      </a:r>
                      <a:r>
                        <a:rPr lang="en-US" altLang="ko-KR" sz="1600" baseline="0" dirty="0"/>
                        <a:t> : </a:t>
                      </a:r>
                      <a:r>
                        <a:rPr lang="en-US" altLang="ko-KR" sz="1600" dirty="0" err="1"/>
                        <a:t>iOS</a:t>
                      </a:r>
                      <a:endParaRPr lang="en-US" altLang="ko-KR" sz="16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/>
                        <a:t>사용언어 </a:t>
                      </a:r>
                      <a:r>
                        <a:rPr lang="en-US" altLang="ko-KR" sz="1600" dirty="0"/>
                        <a:t>: Objective-C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 err="1"/>
                        <a:t>전라북도청</a:t>
                      </a:r>
                      <a:r>
                        <a:rPr lang="ko-KR" altLang="en-US" sz="1600" dirty="0"/>
                        <a:t> 공개입찰에 선정되어 소프트웨어 납품 완료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600" dirty="0"/>
                        <a:t>AR </a:t>
                      </a:r>
                      <a:r>
                        <a:rPr lang="ko-KR" altLang="en-US" sz="1600" dirty="0"/>
                        <a:t>및 위치기반서비스 제공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 err="1"/>
                        <a:t>전라북도청</a:t>
                      </a:r>
                      <a:r>
                        <a:rPr lang="ko-KR" altLang="en-US" sz="1600" dirty="0"/>
                        <a:t> 음식점 데이터 연동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 err="1"/>
                        <a:t>AppStore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무료배포</a:t>
                      </a:r>
                      <a:endParaRPr lang="en-US" altLang="ko-KR" sz="16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600" dirty="0"/>
                        <a:t>소개 및 시연영상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1) </a:t>
                      </a:r>
                      <a:r>
                        <a:rPr lang="en-US" sz="1600" dirty="0">
                          <a:hlinkClick r:id="rId4"/>
                        </a:rPr>
                        <a:t>http://blog.jb.go.kr/130103509984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2) </a:t>
                      </a:r>
                      <a:r>
                        <a:rPr lang="en-US" sz="1600" dirty="0">
                          <a:hlinkClick r:id="rId5"/>
                        </a:rPr>
                        <a:t>https://blog.naver.com/baekboys/221006632774</a:t>
                      </a:r>
                      <a:endParaRPr lang="ko-KR" altLang="en-US" sz="16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</a:tbl>
          </a:graphicData>
        </a:graphic>
      </p:graphicFrame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396876" y="289775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AR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40772D3A-9FC1-4E39-98D6-E7DC43246C29}"/>
              </a:ext>
            </a:extLst>
          </p:cNvPr>
          <p:cNvSpPr/>
          <p:nvPr/>
        </p:nvSpPr>
        <p:spPr>
          <a:xfrm>
            <a:off x="1858617" y="2892862"/>
            <a:ext cx="1407097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Objective-C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pic>
        <p:nvPicPr>
          <p:cNvPr id="9" name="전북맛집 시연동영상">
            <a:hlinkClick r:id="" action="ppaction://media"/>
            <a:extLst>
              <a:ext uri="{FF2B5EF4-FFF2-40B4-BE49-F238E27FC236}">
                <a16:creationId xmlns:a16="http://schemas.microsoft.com/office/drawing/2014/main" id="{AFCE8CF2-C795-4DD1-93A5-E18E5CB0F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4005468" y="1490870"/>
            <a:ext cx="3279914" cy="49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Portfolio #2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67124" y="547187"/>
            <a:ext cx="7686675" cy="7150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Jumping Ball(3D </a:t>
            </a:r>
            <a:r>
              <a:rPr lang="ko-KR" altLang="en-US" dirty="0"/>
              <a:t>캐주얼게임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E0DFEFB9-0AAF-4AA9-AB50-927D8531A142}"/>
              </a:ext>
            </a:extLst>
          </p:cNvPr>
          <p:cNvSpPr/>
          <p:nvPr/>
        </p:nvSpPr>
        <p:spPr>
          <a:xfrm>
            <a:off x="397412" y="2470366"/>
            <a:ext cx="1366074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3D</a:t>
            </a:r>
            <a:r>
              <a:rPr lang="ko-KR" altLang="en-US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game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3" name="모서리가 둥근 직사각형 3">
            <a:extLst>
              <a:ext uri="{FF2B5EF4-FFF2-40B4-BE49-F238E27FC236}">
                <a16:creationId xmlns:a16="http://schemas.microsoft.com/office/drawing/2014/main" id="{4325CE11-8F0A-43CF-8283-190A3AD88A49}"/>
              </a:ext>
            </a:extLst>
          </p:cNvPr>
          <p:cNvSpPr/>
          <p:nvPr/>
        </p:nvSpPr>
        <p:spPr>
          <a:xfrm>
            <a:off x="1848678" y="2470366"/>
            <a:ext cx="1453325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iOS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56C2EEC-A92A-4686-999D-E04723305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078105"/>
              </p:ext>
            </p:extLst>
          </p:nvPr>
        </p:nvGraphicFramePr>
        <p:xfrm>
          <a:off x="3667123" y="1369272"/>
          <a:ext cx="8180320" cy="535951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81265">
                  <a:extLst>
                    <a:ext uri="{9D8B030D-6E8A-4147-A177-3AD203B41FA5}">
                      <a16:colId xmlns:a16="http://schemas.microsoft.com/office/drawing/2014/main" val="1930771595"/>
                    </a:ext>
                  </a:extLst>
                </a:gridCol>
                <a:gridCol w="3999055">
                  <a:extLst>
                    <a:ext uri="{9D8B030D-6E8A-4147-A177-3AD203B41FA5}">
                      <a16:colId xmlns:a16="http://schemas.microsoft.com/office/drawing/2014/main" val="3497966105"/>
                    </a:ext>
                  </a:extLst>
                </a:gridCol>
              </a:tblGrid>
              <a:tr h="53595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="1" dirty="0"/>
                        <a:t>출시일 </a:t>
                      </a:r>
                      <a:r>
                        <a:rPr lang="en-US" altLang="ko-KR" sz="1400" b="1" dirty="0"/>
                        <a:t>: 2010</a:t>
                      </a:r>
                      <a:r>
                        <a:rPr lang="ko-KR" altLang="en-US" sz="1400" b="1" dirty="0"/>
                        <a:t>년 </a:t>
                      </a:r>
                      <a:r>
                        <a:rPr lang="en-US" altLang="ko-KR" sz="1400" b="1" dirty="0"/>
                        <a:t>10</a:t>
                      </a:r>
                      <a:r>
                        <a:rPr lang="ko-KR" altLang="en-US" sz="1400" b="1" dirty="0"/>
                        <a:t>월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/>
                        <a:t>OS</a:t>
                      </a:r>
                      <a:r>
                        <a:rPr lang="en-US" altLang="ko-KR" sz="1400" baseline="0" dirty="0"/>
                        <a:t> : </a:t>
                      </a:r>
                      <a:r>
                        <a:rPr lang="en-US" altLang="ko-KR" sz="1400" dirty="0" err="1"/>
                        <a:t>iOS</a:t>
                      </a:r>
                      <a:endParaRPr lang="en-US" altLang="ko-KR" sz="1400" dirty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400" dirty="0"/>
                        <a:t>사용언어 </a:t>
                      </a:r>
                      <a:r>
                        <a:rPr lang="en-US" altLang="ko-KR" sz="1400" dirty="0"/>
                        <a:t>: Objective-C, C++, JNI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사용라이브러리 </a:t>
                      </a:r>
                      <a:r>
                        <a:rPr lang="en-US" altLang="ko-KR" sz="1400" dirty="0"/>
                        <a:t>: 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1) OpenGL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2) Bullet Physics</a:t>
                      </a:r>
                      <a:r>
                        <a:rPr lang="en-US" altLang="ko-KR" sz="1400" baseline="0" dirty="0"/>
                        <a:t> Engine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baseline="0" dirty="0" err="1"/>
                        <a:t>자이로센서를</a:t>
                      </a:r>
                      <a:r>
                        <a:rPr lang="ko-KR" altLang="en-US" sz="1400" baseline="0" dirty="0"/>
                        <a:t> 이용하여 </a:t>
                      </a:r>
                      <a:r>
                        <a:rPr lang="ko-KR" altLang="en-US" sz="1400" baseline="0" dirty="0" err="1"/>
                        <a:t>스마트폰을</a:t>
                      </a:r>
                      <a:r>
                        <a:rPr lang="ko-KR" altLang="en-US" sz="1400" baseline="0" dirty="0"/>
                        <a:t> 기울여 공을 목표지점까지 옮기는 캐주얼 </a:t>
                      </a:r>
                      <a:r>
                        <a:rPr lang="en-US" altLang="ko-KR" sz="1400" baseline="0" dirty="0"/>
                        <a:t>3D </a:t>
                      </a:r>
                      <a:r>
                        <a:rPr lang="ko-KR" altLang="en-US" sz="1400" baseline="0" dirty="0"/>
                        <a:t>게임</a:t>
                      </a:r>
                      <a:br>
                        <a:rPr lang="en-US" altLang="ko-KR" sz="1400" baseline="0" dirty="0"/>
                      </a:br>
                      <a:r>
                        <a:rPr lang="en-US" altLang="ko-KR" sz="1400" baseline="0" dirty="0" err="1"/>
                        <a:t>AppStore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무료배포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시연영상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>
                          <a:hlinkClick r:id="rId4"/>
                        </a:rPr>
                        <a:t>http://blog.naver.com/baekboys/221006620307</a:t>
                      </a:r>
                      <a:endParaRPr lang="en-US" altLang="ko-KR" sz="1400" dirty="0"/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/>
                        <a:t>실행파일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>
                          <a:hlinkClick r:id="rId5"/>
                        </a:rPr>
                        <a:t>https://github.com/baekboys/PreviousWorkingSource/blob/master/JumpingBall/Demo/Jumpingball.zip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88982444"/>
                  </a:ext>
                </a:extLst>
              </a:tr>
            </a:tbl>
          </a:graphicData>
        </a:graphic>
      </p:graphicFrame>
      <p:sp>
        <p:nvSpPr>
          <p:cNvPr id="10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396876" y="2897757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ea typeface="Noto Sans Mono CJK KR Bold" panose="020B0800000000000000" pitchFamily="34" charset="-127"/>
              </a:rPr>
              <a:t>AppStore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1" name="모서리가 둥근 직사각형 3">
            <a:extLst>
              <a:ext uri="{FF2B5EF4-FFF2-40B4-BE49-F238E27FC236}">
                <a16:creationId xmlns:a16="http://schemas.microsoft.com/office/drawing/2014/main" id="{40772D3A-9FC1-4E39-98D6-E7DC43246C29}"/>
              </a:ext>
            </a:extLst>
          </p:cNvPr>
          <p:cNvSpPr/>
          <p:nvPr/>
        </p:nvSpPr>
        <p:spPr>
          <a:xfrm>
            <a:off x="1858617" y="2892862"/>
            <a:ext cx="1407097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Objective-C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pic>
        <p:nvPicPr>
          <p:cNvPr id="12" name="시연영상2(PC버젼)">
            <a:hlinkClick r:id="" action="ppaction://media"/>
            <a:extLst>
              <a:ext uri="{FF2B5EF4-FFF2-40B4-BE49-F238E27FC236}">
                <a16:creationId xmlns:a16="http://schemas.microsoft.com/office/drawing/2014/main" id="{2FCFD7CA-6C8D-4879-9509-8D257FA0F7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2312" y="1578411"/>
            <a:ext cx="3143312" cy="235748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06726" y="4196797"/>
            <a:ext cx="3119022" cy="233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396876" y="3315200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C++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  <p:sp>
        <p:nvSpPr>
          <p:cNvPr id="16" name="모서리가 둥근 직사각형 3">
            <a:extLst>
              <a:ext uri="{FF2B5EF4-FFF2-40B4-BE49-F238E27FC236}">
                <a16:creationId xmlns:a16="http://schemas.microsoft.com/office/drawing/2014/main" id="{6256F3E4-7D69-4110-8C98-98E310BB35DB}"/>
              </a:ext>
            </a:extLst>
          </p:cNvPr>
          <p:cNvSpPr/>
          <p:nvPr/>
        </p:nvSpPr>
        <p:spPr>
          <a:xfrm>
            <a:off x="1877806" y="3315200"/>
            <a:ext cx="1366609" cy="3381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ea typeface="Noto Sans Mono CJK KR Bold" panose="020B0800000000000000" pitchFamily="34" charset="-127"/>
              </a:rPr>
              <a:t>JAVA JNI</a:t>
            </a:r>
            <a:endParaRPr lang="ko-KR" altLang="en-US" sz="1600" b="1" dirty="0">
              <a:solidFill>
                <a:schemeClr val="tx1"/>
              </a:solidFill>
              <a:ea typeface="Noto Sans Mono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8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</TotalTime>
  <Words>837</Words>
  <Application>Microsoft Office PowerPoint</Application>
  <PresentationFormat>와이드스크린</PresentationFormat>
  <Paragraphs>182</Paragraphs>
  <Slides>12</Slides>
  <Notes>3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Arial</vt:lpstr>
      <vt:lpstr>Wingdings</vt:lpstr>
      <vt:lpstr>Office 테마</vt:lpstr>
      <vt:lpstr>PowerPoint 프레젠테이션</vt:lpstr>
      <vt:lpstr>Who am I</vt:lpstr>
      <vt:lpstr>Skill &amp; Tech</vt:lpstr>
      <vt:lpstr>Certifications</vt:lpstr>
      <vt:lpstr>Personal History</vt:lpstr>
      <vt:lpstr>Projects</vt:lpstr>
      <vt:lpstr>Business</vt:lpstr>
      <vt:lpstr>Portfolio #1</vt:lpstr>
      <vt:lpstr>Portfolio #2</vt:lpstr>
      <vt:lpstr>Portfolio #3</vt:lpstr>
      <vt:lpstr>Portfolio #4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백명선</dc:creator>
  <cp:lastModifiedBy>baek myungsun</cp:lastModifiedBy>
  <cp:revision>254</cp:revision>
  <dcterms:created xsi:type="dcterms:W3CDTF">2018-01-30T21:50:11Z</dcterms:created>
  <dcterms:modified xsi:type="dcterms:W3CDTF">2020-01-28T15:21:57Z</dcterms:modified>
</cp:coreProperties>
</file>